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25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2" r:id="rId3"/>
    <p:sldMasterId id="2147483674" r:id="rId4"/>
  </p:sldMasterIdLst>
  <p:notesMasterIdLst>
    <p:notesMasterId r:id="rId6"/>
  </p:notesMasterIdLst>
  <p:handoutMasterIdLst>
    <p:handoutMasterId r:id="rId28"/>
  </p:handoutMasterIdLst>
  <p:sldIdLst>
    <p:sldId id="281" r:id="rId5"/>
    <p:sldId id="257" r:id="rId7"/>
    <p:sldId id="282" r:id="rId8"/>
    <p:sldId id="290" r:id="rId9"/>
    <p:sldId id="309" r:id="rId10"/>
    <p:sldId id="307" r:id="rId11"/>
    <p:sldId id="329" r:id="rId12"/>
    <p:sldId id="311" r:id="rId13"/>
    <p:sldId id="312" r:id="rId14"/>
    <p:sldId id="308" r:id="rId15"/>
    <p:sldId id="310" r:id="rId16"/>
    <p:sldId id="346" r:id="rId17"/>
    <p:sldId id="348" r:id="rId18"/>
    <p:sldId id="351" r:id="rId19"/>
    <p:sldId id="347" r:id="rId20"/>
    <p:sldId id="358" r:id="rId21"/>
    <p:sldId id="352" r:id="rId22"/>
    <p:sldId id="355" r:id="rId23"/>
    <p:sldId id="359" r:id="rId24"/>
    <p:sldId id="357" r:id="rId25"/>
    <p:sldId id="362" r:id="rId26"/>
    <p:sldId id="274" r:id="rId27"/>
  </p:sldIdLst>
  <p:sldSz cx="12192000" cy="6858000"/>
  <p:notesSz cx="6858000" cy="9144000"/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19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2" Type="http://schemas.openxmlformats.org/officeDocument/2006/relationships/tags" Target="tags/tag71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Master" Target="slideMasters/slideMaster2.xml"/><Relationship Id="rId29" Type="http://schemas.openxmlformats.org/officeDocument/2006/relationships/presProps" Target="presProps.xml"/><Relationship Id="rId28" Type="http://schemas.openxmlformats.org/officeDocument/2006/relationships/handoutMaster" Target="handoutMasters/handoutMaster1.xml"/><Relationship Id="rId27" Type="http://schemas.openxmlformats.org/officeDocument/2006/relationships/slide" Target="slides/slide22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png>
</file>

<file path=ppt/media/image28.png>
</file>

<file path=ppt/media/image29.jpeg>
</file>

<file path=ppt/media/image3.jpeg>
</file>

<file path=ppt/media/image30.jpeg>
</file>

<file path=ppt/media/image31.jpeg>
</file>

<file path=ppt/media/image32.GIF>
</file>

<file path=ppt/media/image33.jpeg>
</file>

<file path=ppt/media/image34.jpeg>
</file>

<file path=ppt/media/image35.png>
</file>

<file path=ppt/media/image36.png>
</file>

<file path=ppt/media/image37.jpeg>
</file>

<file path=ppt/media/image38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1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1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C03E7F-BD71-4F7F-BEAF-CA83D5F341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BE920-13C9-4080-9B8D-760B056D340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图片 6"/>
          <p:cNvPicPr>
            <a:picLocks noChangeAspect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48581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8582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4DB44E30-715F-4973-8179-B4178D7E09F0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1048583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/>
              <a:t>西安电子科技大学</a:t>
            </a:r>
            <a:endParaRPr lang="zh-CN" altLang="en-US" dirty="0"/>
          </a:p>
        </p:txBody>
      </p:sp>
      <p:sp>
        <p:nvSpPr>
          <p:cNvPr id="1048584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33B9A5AF-BDD6-4E14-989F-CF034C94E4C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8585" name="文本框 7"/>
          <p:cNvSpPr txBox="1"/>
          <p:nvPr userDrawn="1"/>
        </p:nvSpPr>
        <p:spPr>
          <a:xfrm>
            <a:off x="10446219" y="284403"/>
            <a:ext cx="1033780" cy="5740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 hangingPunct="0">
              <a:lnSpc>
                <a:spcPct val="130000"/>
              </a:lnSpc>
            </a:pPr>
            <a:r>
              <a:rPr lang="en-US" altLang="zh-CN" sz="3200" spc="100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XDU</a:t>
            </a:r>
            <a:endParaRPr lang="zh-CN" altLang="en-US" sz="3200" spc="100" dirty="0">
              <a:solidFill>
                <a:schemeClr val="accent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E969E-F045-4F03-B3DB-3528E90157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A48A-6E0F-48BE-A957-4106DD82A9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E969E-F045-4F03-B3DB-3528E90157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A48A-6E0F-48BE-A957-4106DD82A9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E969E-F045-4F03-B3DB-3528E90157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A48A-6E0F-48BE-A957-4106DD82A9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E969E-F045-4F03-B3DB-3528E90157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A48A-6E0F-48BE-A957-4106DD82A9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E969E-F045-4F03-B3DB-3528E90157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A48A-6E0F-48BE-A957-4106DD82A9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E969E-F045-4F03-B3DB-3528E90157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A48A-6E0F-48BE-A957-4106DD82A9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E969E-F045-4F03-B3DB-3528E90157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A48A-6E0F-48BE-A957-4106DD82A9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push dir="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E969E-F045-4F03-B3DB-3528E90157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A48A-6E0F-48BE-A957-4106DD82A9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E969E-F045-4F03-B3DB-3528E90157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A48A-6E0F-48BE-A957-4106DD82A9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push dir="u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E969E-F045-4F03-B3DB-3528E90157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A48A-6E0F-48BE-A957-4106DD82A9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E969E-F045-4F03-B3DB-3528E90157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A48A-6E0F-48BE-A957-4106DD82A9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push dir="u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0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3" Type="http://schemas.openxmlformats.org/officeDocument/2006/relationships/theme" Target="../theme/theme2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alphaModFix amt="25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E969E-F045-4F03-B3DB-3528E90157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CA48A-6E0F-48BE-A957-4106DD82A92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ransition spd="med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tags" Target="../tags/tag50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jpeg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image" Target="../media/image24.png"/><Relationship Id="rId8" Type="http://schemas.openxmlformats.org/officeDocument/2006/relationships/image" Target="../media/image23.png"/><Relationship Id="rId7" Type="http://schemas.openxmlformats.org/officeDocument/2006/relationships/image" Target="../media/image22.png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9" Type="http://schemas.openxmlformats.org/officeDocument/2006/relationships/notesSlide" Target="../notesSlides/notesSlide14.xml"/><Relationship Id="rId18" Type="http://schemas.openxmlformats.org/officeDocument/2006/relationships/slideLayout" Target="../slideLayouts/slideLayout2.xml"/><Relationship Id="rId17" Type="http://schemas.openxmlformats.org/officeDocument/2006/relationships/image" Target="../media/image32.GIF"/><Relationship Id="rId16" Type="http://schemas.openxmlformats.org/officeDocument/2006/relationships/image" Target="../media/image31.jpeg"/><Relationship Id="rId15" Type="http://schemas.openxmlformats.org/officeDocument/2006/relationships/image" Target="../media/image30.jpeg"/><Relationship Id="rId14" Type="http://schemas.openxmlformats.org/officeDocument/2006/relationships/image" Target="../media/image29.jpeg"/><Relationship Id="rId13" Type="http://schemas.openxmlformats.org/officeDocument/2006/relationships/image" Target="../media/image28.png"/><Relationship Id="rId12" Type="http://schemas.openxmlformats.org/officeDocument/2006/relationships/image" Target="../media/image27.png"/><Relationship Id="rId11" Type="http://schemas.openxmlformats.org/officeDocument/2006/relationships/image" Target="../media/image26.png"/><Relationship Id="rId10" Type="http://schemas.openxmlformats.org/officeDocument/2006/relationships/image" Target="../media/image25.svg"/><Relationship Id="rId1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3.jpeg"/><Relationship Id="rId1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58.xml"/><Relationship Id="rId8" Type="http://schemas.openxmlformats.org/officeDocument/2006/relationships/tags" Target="../tags/tag57.xml"/><Relationship Id="rId7" Type="http://schemas.openxmlformats.org/officeDocument/2006/relationships/tags" Target="../tags/tag56.xml"/><Relationship Id="rId6" Type="http://schemas.openxmlformats.org/officeDocument/2006/relationships/tags" Target="../tags/tag55.xml"/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4" Type="http://schemas.openxmlformats.org/officeDocument/2006/relationships/notesSlide" Target="../notesSlides/notesSlide16.xml"/><Relationship Id="rId23" Type="http://schemas.openxmlformats.org/officeDocument/2006/relationships/slideLayout" Target="../slideLayouts/slideLayout2.xml"/><Relationship Id="rId22" Type="http://schemas.openxmlformats.org/officeDocument/2006/relationships/themeOverride" Target="../theme/themeOverride1.xml"/><Relationship Id="rId21" Type="http://schemas.openxmlformats.org/officeDocument/2006/relationships/tags" Target="../tags/tag70.xml"/><Relationship Id="rId20" Type="http://schemas.openxmlformats.org/officeDocument/2006/relationships/tags" Target="../tags/tag69.xml"/><Relationship Id="rId2" Type="http://schemas.openxmlformats.org/officeDocument/2006/relationships/tags" Target="../tags/tag51.xml"/><Relationship Id="rId19" Type="http://schemas.openxmlformats.org/officeDocument/2006/relationships/tags" Target="../tags/tag68.xml"/><Relationship Id="rId18" Type="http://schemas.openxmlformats.org/officeDocument/2006/relationships/tags" Target="../tags/tag67.xml"/><Relationship Id="rId17" Type="http://schemas.openxmlformats.org/officeDocument/2006/relationships/tags" Target="../tags/tag66.xml"/><Relationship Id="rId16" Type="http://schemas.openxmlformats.org/officeDocument/2006/relationships/tags" Target="../tags/tag65.xml"/><Relationship Id="rId15" Type="http://schemas.openxmlformats.org/officeDocument/2006/relationships/tags" Target="../tags/tag64.xml"/><Relationship Id="rId14" Type="http://schemas.openxmlformats.org/officeDocument/2006/relationships/tags" Target="../tags/tag63.xml"/><Relationship Id="rId13" Type="http://schemas.openxmlformats.org/officeDocument/2006/relationships/tags" Target="../tags/tag62.xml"/><Relationship Id="rId12" Type="http://schemas.openxmlformats.org/officeDocument/2006/relationships/tags" Target="../tags/tag61.xml"/><Relationship Id="rId11" Type="http://schemas.openxmlformats.org/officeDocument/2006/relationships/tags" Target="../tags/tag60.xml"/><Relationship Id="rId10" Type="http://schemas.openxmlformats.org/officeDocument/2006/relationships/tags" Target="../tags/tag59.xml"/><Relationship Id="rId1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4.jpeg"/><Relationship Id="rId1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5.png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7" Type="http://schemas.openxmlformats.org/officeDocument/2006/relationships/slideLayout" Target="../slideLayouts/slideLayout2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8.jpeg"/><Relationship Id="rId3" Type="http://schemas.openxmlformats.org/officeDocument/2006/relationships/image" Target="../media/image37.jpeg"/><Relationship Id="rId2" Type="http://schemas.openxmlformats.org/officeDocument/2006/relationships/image" Target="../media/image36.png"/><Relationship Id="rId1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3.xml"/><Relationship Id="rId8" Type="http://schemas.openxmlformats.org/officeDocument/2006/relationships/image" Target="../media/image8.png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3" Type="http://schemas.openxmlformats.org/officeDocument/2006/relationships/notesSlide" Target="../notesSlides/notesSlide3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25.xml"/><Relationship Id="rId10" Type="http://schemas.openxmlformats.org/officeDocument/2006/relationships/tags" Target="../tags/tag24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33.xml"/><Relationship Id="rId8" Type="http://schemas.openxmlformats.org/officeDocument/2006/relationships/tags" Target="../tags/tag32.xml"/><Relationship Id="rId7" Type="http://schemas.openxmlformats.org/officeDocument/2006/relationships/tags" Target="../tags/tag31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tags" Target="../tags/tag28.xml"/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4" Type="http://schemas.openxmlformats.org/officeDocument/2006/relationships/notesSlide" Target="../notesSlides/notesSlide4.xml"/><Relationship Id="rId13" Type="http://schemas.openxmlformats.org/officeDocument/2006/relationships/slideLayout" Target="../slideLayouts/slideLayout2.xml"/><Relationship Id="rId12" Type="http://schemas.openxmlformats.org/officeDocument/2006/relationships/image" Target="../media/image11.png"/><Relationship Id="rId11" Type="http://schemas.openxmlformats.org/officeDocument/2006/relationships/image" Target="../media/image10.png"/><Relationship Id="rId10" Type="http://schemas.openxmlformats.org/officeDocument/2006/relationships/image" Target="../media/image9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41.xml"/><Relationship Id="rId8" Type="http://schemas.openxmlformats.org/officeDocument/2006/relationships/tags" Target="../tags/tag40.xml"/><Relationship Id="rId7" Type="http://schemas.openxmlformats.org/officeDocument/2006/relationships/tags" Target="../tags/tag39.xml"/><Relationship Id="rId6" Type="http://schemas.openxmlformats.org/officeDocument/2006/relationships/tags" Target="../tags/tag38.xml"/><Relationship Id="rId5" Type="http://schemas.openxmlformats.org/officeDocument/2006/relationships/tags" Target="../tags/tag37.xml"/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9" Type="http://schemas.openxmlformats.org/officeDocument/2006/relationships/notesSlide" Target="../notesSlides/notesSlide5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48.xml"/><Relationship Id="rId16" Type="http://schemas.openxmlformats.org/officeDocument/2006/relationships/tags" Target="../tags/tag47.xml"/><Relationship Id="rId15" Type="http://schemas.openxmlformats.org/officeDocument/2006/relationships/tags" Target="../tags/tag46.xml"/><Relationship Id="rId14" Type="http://schemas.openxmlformats.org/officeDocument/2006/relationships/tags" Target="../tags/tag45.xml"/><Relationship Id="rId13" Type="http://schemas.openxmlformats.org/officeDocument/2006/relationships/tags" Target="../tags/tag44.xml"/><Relationship Id="rId12" Type="http://schemas.openxmlformats.org/officeDocument/2006/relationships/tags" Target="../tags/tag43.xml"/><Relationship Id="rId11" Type="http://schemas.openxmlformats.org/officeDocument/2006/relationships/tags" Target="../tags/tag42.xml"/><Relationship Id="rId10" Type="http://schemas.openxmlformats.org/officeDocument/2006/relationships/image" Target="../media/image12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49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GIF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0" y="2052378"/>
            <a:ext cx="12192000" cy="26865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16"/>
          <p:cNvSpPr txBox="1"/>
          <p:nvPr/>
        </p:nvSpPr>
        <p:spPr>
          <a:xfrm>
            <a:off x="635" y="2425065"/>
            <a:ext cx="1218120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kern="1300" spc="4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保研经验分享</a:t>
            </a:r>
            <a:endParaRPr lang="zh-CN" altLang="en-US" sz="6600" b="1" kern="1300" spc="4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  <a:sym typeface="+mn-ea"/>
            </a:endParaRPr>
          </a:p>
        </p:txBody>
      </p:sp>
      <p:sp>
        <p:nvSpPr>
          <p:cNvPr id="12" name="文本框 16"/>
          <p:cNvSpPr txBox="1"/>
          <p:nvPr/>
        </p:nvSpPr>
        <p:spPr>
          <a:xfrm>
            <a:off x="1681480" y="3553460"/>
            <a:ext cx="88296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buClrTx/>
              <a:buSzTx/>
              <a:buFontTx/>
            </a:pPr>
            <a:r>
              <a:rPr lang="zh-CN" altLang="en-US" sz="4000" b="1" kern="1300" spc="4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—前路漫漫亦灿灿！</a:t>
            </a:r>
            <a:endParaRPr lang="zh-CN" altLang="en-US" sz="4000" b="1" kern="1300" spc="4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  <a:sym typeface="+mn-ea"/>
            </a:endParaRPr>
          </a:p>
        </p:txBody>
      </p:sp>
      <p:sp>
        <p:nvSpPr>
          <p:cNvPr id="14" name="文本框 16"/>
          <p:cNvSpPr txBox="1"/>
          <p:nvPr/>
        </p:nvSpPr>
        <p:spPr>
          <a:xfrm>
            <a:off x="4595572" y="5685961"/>
            <a:ext cx="43883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专业：网络工程</a:t>
            </a:r>
            <a:endParaRPr lang="zh-CN" altLang="en-US" sz="2400" b="1" dirty="0">
              <a:solidFill>
                <a:schemeClr val="accent1">
                  <a:lumMod val="7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4" name="文本框 16"/>
          <p:cNvSpPr txBox="1"/>
          <p:nvPr/>
        </p:nvSpPr>
        <p:spPr>
          <a:xfrm>
            <a:off x="4603523" y="5180024"/>
            <a:ext cx="584725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分享人：盖乐   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2024年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9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月2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6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日</a:t>
            </a:r>
            <a:endParaRPr lang="zh-CN" altLang="en-US" sz="2400" b="1" dirty="0">
              <a:solidFill>
                <a:schemeClr val="accent1">
                  <a:lumMod val="7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8766167" y="6319967"/>
            <a:ext cx="3416320" cy="5232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27000"/>
              </a:prstClr>
            </a:outerShd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厚德求真，砺学笃行</a:t>
            </a:r>
            <a:endParaRPr lang="zh-CN" altLang="en-US" sz="2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3357639" y="5251874"/>
            <a:ext cx="634591" cy="573833"/>
          </a:xfrm>
          <a:prstGeom prst="rect">
            <a:avLst/>
          </a:prstGeom>
          <a:noFill/>
          <a:ln w="25400">
            <a:gradFill>
              <a:gsLst>
                <a:gs pos="0">
                  <a:srgbClr val="46A2D0"/>
                </a:gs>
                <a:gs pos="100000">
                  <a:srgbClr val="1D6AAE"/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57200"/>
            <a:endParaRPr lang="zh-CN" altLang="en-US" noProof="1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38" name="圆角矩形 57"/>
          <p:cNvSpPr/>
          <p:nvPr/>
        </p:nvSpPr>
        <p:spPr>
          <a:xfrm>
            <a:off x="4263315" y="5519119"/>
            <a:ext cx="216066" cy="220793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>
            <a:outerShdw blurRad="2540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9" name="圆角矩形 58"/>
          <p:cNvSpPr/>
          <p:nvPr/>
        </p:nvSpPr>
        <p:spPr>
          <a:xfrm>
            <a:off x="3867573" y="6020561"/>
            <a:ext cx="124657" cy="142491"/>
          </a:xfrm>
          <a:prstGeom prst="roundRect">
            <a:avLst>
              <a:gd name="adj" fmla="val 0"/>
            </a:avLst>
          </a:prstGeom>
          <a:gradFill flip="none" rotWithShape="1">
            <a:gsLst>
              <a:gs pos="21000">
                <a:schemeClr val="accent1">
                  <a:lumMod val="40000"/>
                  <a:lumOff val="60000"/>
                </a:schemeClr>
              </a:gs>
              <a:gs pos="0">
                <a:schemeClr val="accent1">
                  <a:lumMod val="40000"/>
                  <a:lumOff val="60000"/>
                </a:schemeClr>
              </a:gs>
              <a:gs pos="53000">
                <a:schemeClr val="accent1"/>
              </a:gs>
            </a:gsLst>
            <a:lin ang="2700000" scaled="1"/>
            <a:tileRect/>
          </a:gradFill>
          <a:ln>
            <a:noFill/>
          </a:ln>
          <a:effectLst>
            <a:outerShdw blurRad="2540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867785" y="274320"/>
            <a:ext cx="3901440" cy="1579880"/>
            <a:chOff x="5693" y="432"/>
            <a:chExt cx="6144" cy="2488"/>
          </a:xfrm>
        </p:grpSpPr>
        <p:pic>
          <p:nvPicPr>
            <p:cNvPr id="44" name="图片 43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93" y="432"/>
              <a:ext cx="2565" cy="2489"/>
            </a:xfrm>
            <a:prstGeom prst="rect">
              <a:avLst/>
            </a:prstGeom>
          </p:spPr>
        </p:pic>
        <p:pic>
          <p:nvPicPr>
            <p:cNvPr id="8" name="图片 7" descr="9f8c4dade45eb9c4db397b7e45fe87f1-modified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55" y="436"/>
              <a:ext cx="2482" cy="2482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35032"/>
            <a:ext cx="12192000" cy="85873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6547599"/>
            <a:ext cx="12192000" cy="310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16"/>
          <p:cNvSpPr txBox="1"/>
          <p:nvPr/>
        </p:nvSpPr>
        <p:spPr>
          <a:xfrm>
            <a:off x="0" y="107923"/>
            <a:ext cx="730830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3.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保研历程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套磁篇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15281" y="604775"/>
            <a:ext cx="3435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平行四边形 9"/>
          <p:cNvSpPr/>
          <p:nvPr/>
        </p:nvSpPr>
        <p:spPr>
          <a:xfrm>
            <a:off x="5013484" y="-38648"/>
            <a:ext cx="383007" cy="865629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/>
        </p:nvSpPr>
        <p:spPr>
          <a:xfrm>
            <a:off x="5447291" y="-38648"/>
            <a:ext cx="383007" cy="862353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2"/>
          <p:cNvSpPr txBox="1"/>
          <p:nvPr/>
        </p:nvSpPr>
        <p:spPr>
          <a:xfrm>
            <a:off x="11701264" y="6527482"/>
            <a:ext cx="981472" cy="24197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961DDD-C436-4908-ACFB-32AF8C4633EB}" type="slidenum">
              <a:rPr lang="zh-CN" altLang="en-US" smtClean="0">
                <a:solidFill>
                  <a:schemeClr val="bg1"/>
                </a:solidFill>
              </a:rPr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709" y="-31391"/>
            <a:ext cx="1086465" cy="105429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72415" y="823595"/>
            <a:ext cx="11801475" cy="54927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b="1">
                <a:sym typeface="+mn-ea"/>
              </a:rPr>
              <a:t>套磁要趁早，早期老师回复率高</a:t>
            </a:r>
            <a:r>
              <a:rPr lang="zh-CN" altLang="en-US">
                <a:sym typeface="+mn-ea"/>
              </a:rPr>
              <a:t>。学术大牛要提前很久联系，一方面因为牛导名额很抢手，提前去联系机会大一点，要是没看上，那也</a:t>
            </a:r>
            <a:r>
              <a:rPr lang="zh-CN" altLang="en-US">
                <a:sym typeface="+mn-ea"/>
              </a:rPr>
              <a:t>不亏。大胆</a:t>
            </a:r>
            <a:r>
              <a:rPr lang="zh-CN" altLang="en-US">
                <a:sym typeface="+mn-ea"/>
              </a:rPr>
              <a:t>联系，弱</a:t>
            </a:r>
            <a:r>
              <a:rPr lang="en-US" altLang="zh-CN">
                <a:sym typeface="+mn-ea"/>
              </a:rPr>
              <a:t>com</a:t>
            </a:r>
            <a:r>
              <a:rPr lang="zh-CN" altLang="en-US">
                <a:sym typeface="+mn-ea"/>
              </a:rPr>
              <a:t>可捞，同城建议线下面对面交流，对老师了解你和你了解老师都有帮助。</a:t>
            </a:r>
            <a:endParaRPr lang="zh-CN" altLang="en-US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>
                <a:sym typeface="+mn-ea"/>
              </a:rPr>
              <a:t>早联系，早进组，</a:t>
            </a:r>
            <a:r>
              <a:rPr lang="zh-CN" altLang="en-US" b="1">
                <a:sym typeface="+mn-ea"/>
              </a:rPr>
              <a:t>打工这么久，老师不好意思不要我吧</a:t>
            </a:r>
            <a:r>
              <a:rPr lang="zh-CN" altLang="en-US">
                <a:sym typeface="+mn-ea"/>
              </a:rPr>
              <a:t>，万一不合适也可以早早</a:t>
            </a:r>
            <a:r>
              <a:rPr lang="zh-CN" altLang="en-US">
                <a:sym typeface="+mn-ea"/>
              </a:rPr>
              <a:t>跑路。</a:t>
            </a:r>
            <a:endParaRPr lang="zh-CN" altLang="en-US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>
                <a:sym typeface="+mn-ea"/>
              </a:rPr>
              <a:t>套磁信网上有很多模板，信件内容力求简洁（为什么选择老师，你的闪光点，你的</a:t>
            </a:r>
            <a:r>
              <a:rPr lang="zh-CN" altLang="en-US">
                <a:sym typeface="+mn-ea"/>
              </a:rPr>
              <a:t>计划等，2-300字差不多了），然后附上自己的简历。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 b="1">
                <a:sym typeface="+mn-ea"/>
              </a:rPr>
              <a:t>几个注意事项 / 小技巧：</a:t>
            </a:r>
            <a:endParaRPr lang="zh-CN" altLang="en-US" b="1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尽量不要用QQ邮箱，不够正式，教育邮箱 &gt; gmail &gt; 网易邮箱，能提高回复的概率。</a:t>
            </a:r>
            <a:endParaRPr lang="zh-CN" alt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不要嫌麻烦，</a:t>
            </a:r>
            <a:r>
              <a:rPr lang="zh-CN" altLang="en-US" b="1">
                <a:sym typeface="+mn-ea"/>
              </a:rPr>
              <a:t>别对多个老师同时抄送</a:t>
            </a:r>
            <a:r>
              <a:rPr lang="zh-CN" altLang="en-US">
                <a:sym typeface="+mn-ea"/>
              </a:rPr>
              <a:t>，老师是可以看见抄送对象的，这样很尴尬！！</a:t>
            </a:r>
            <a:r>
              <a:rPr lang="zh-CN" altLang="en-US" b="1">
                <a:sym typeface="+mn-ea"/>
              </a:rPr>
              <a:t>一定把老师姓名看清楚</a:t>
            </a:r>
            <a:r>
              <a:rPr lang="zh-CN" altLang="en-US">
                <a:sym typeface="+mn-ea"/>
              </a:rPr>
              <a:t>！！</a:t>
            </a:r>
            <a:endParaRPr lang="zh-CN" alt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建议早上7:00的时候发，或者13：00的时候发，导师会在工作前 check email，可以定时发送</a:t>
            </a:r>
            <a:r>
              <a:rPr lang="zh-CN" altLang="en-US"/>
              <a:t>。</a:t>
            </a:r>
            <a:endParaRPr lang="zh-CN" alt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sym typeface="+mn-ea"/>
              </a:rPr>
              <a:t>同一个课题组建议同时只套一个</a:t>
            </a:r>
            <a:r>
              <a:rPr lang="zh-CN" altLang="en-US">
                <a:sym typeface="+mn-ea"/>
              </a:rPr>
              <a:t>，不然老师们闲聊的时候撞上了，也很尴尬。如果老师很久没回复（</a:t>
            </a:r>
            <a:r>
              <a:rPr lang="zh-CN" altLang="en-US">
                <a:sym typeface="+mn-ea"/>
              </a:rPr>
              <a:t>三天左右），可以接着套同组的下一个老师。</a:t>
            </a:r>
            <a:endParaRPr lang="zh-CN" alt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如果你没有非常排斥读博，那么套磁的时候你可以表现出可能会读博的意思，能提高回复的概率。（但还是要实事求是，不想读也不要说读）。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9569450" y="1670050"/>
            <a:ext cx="527050" cy="52768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35032"/>
            <a:ext cx="12192000" cy="85873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6547599"/>
            <a:ext cx="12192000" cy="310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16"/>
          <p:cNvSpPr txBox="1"/>
          <p:nvPr/>
        </p:nvSpPr>
        <p:spPr>
          <a:xfrm>
            <a:off x="0" y="107923"/>
            <a:ext cx="730830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3.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保研历程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报名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篇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15281" y="604775"/>
            <a:ext cx="3435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平行四边形 9"/>
          <p:cNvSpPr/>
          <p:nvPr/>
        </p:nvSpPr>
        <p:spPr>
          <a:xfrm>
            <a:off x="5013484" y="-38648"/>
            <a:ext cx="383007" cy="865629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/>
        </p:nvSpPr>
        <p:spPr>
          <a:xfrm>
            <a:off x="5447291" y="-38648"/>
            <a:ext cx="383007" cy="862353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2"/>
          <p:cNvSpPr txBox="1"/>
          <p:nvPr/>
        </p:nvSpPr>
        <p:spPr>
          <a:xfrm>
            <a:off x="11701264" y="6527482"/>
            <a:ext cx="981472" cy="24197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961DDD-C436-4908-ACFB-32AF8C4633EB}" type="slidenum">
              <a:rPr lang="zh-CN" altLang="en-US" smtClean="0">
                <a:solidFill>
                  <a:schemeClr val="bg1"/>
                </a:solidFill>
              </a:rPr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709" y="-31391"/>
            <a:ext cx="1086465" cy="105429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62915" y="942340"/>
            <a:ext cx="11238230" cy="43846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2400" b="1"/>
              <a:t>海投 or not?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有些人会选择海投，即把能投的都投了，把能申请的都能申请一遍，这固然能保证其最大利益，但是这种行为比较极端，</a:t>
            </a:r>
            <a:r>
              <a:rPr lang="zh-CN" altLang="en-US" b="1"/>
              <a:t>不太可取</a:t>
            </a:r>
            <a:r>
              <a:rPr lang="zh-CN" altLang="en-US"/>
              <a:t>，原因如下：</a:t>
            </a:r>
            <a:endParaRPr lang="zh-CN" alt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/>
              <a:t>浪费时间</a:t>
            </a:r>
            <a:r>
              <a:rPr lang="zh-CN" altLang="en-US"/>
              <a:t>：虽然每个学校要求提交的材料都差不多，做好申请一个学校夏令营的材料后，稍微改一改又能投另一个学校，乍看起来不费什么时间，但其实会浪费大量时间。</a:t>
            </a:r>
            <a:endParaRPr lang="zh-CN" alt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/>
              <a:t>影响排名比你后的人，同时影响学弟学妹</a:t>
            </a:r>
            <a:r>
              <a:rPr lang="zh-CN" altLang="en-US"/>
              <a:t>。每个学校入营的人数大致是固定的，并且如果发生冲突，同一时间你只能去一个学校，所以你报的夏令营越多，要鸽掉的</a:t>
            </a:r>
            <a:r>
              <a:rPr lang="zh-CN" altLang="en-US"/>
              <a:t>就越多，被鸽的学校可能会把你本科学校拉黑。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 b="1"/>
              <a:t>所以真的没必要海投</a:t>
            </a:r>
            <a:r>
              <a:rPr lang="zh-CN" altLang="en-US"/>
              <a:t>！肯定不去的你投了也没用，不如把机会留给其他真正想去的</a:t>
            </a:r>
            <a:r>
              <a:rPr lang="zh-CN" altLang="en-US"/>
              <a:t>同学。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不过有人会说，本专业前几都海投，如果你不海投，那就没学上了。那好吧😅，</a:t>
            </a:r>
            <a:r>
              <a:rPr lang="zh-CN" altLang="en-US" b="1"/>
              <a:t>那要有目的性、方向性的去海。</a:t>
            </a:r>
            <a:endParaRPr lang="zh-CN" altLang="en-US" b="1"/>
          </a:p>
          <a:p>
            <a:pPr>
              <a:lnSpc>
                <a:spcPct val="150000"/>
              </a:lnSpc>
            </a:pPr>
            <a:r>
              <a:rPr lang="zh-CN" altLang="en-US"/>
              <a:t>也千万不要只投一个学校，不要孤注一掷。</a:t>
            </a:r>
            <a:endParaRPr lang="zh-CN" altLang="en-US"/>
          </a:p>
        </p:txBody>
      </p:sp>
      <p:pic>
        <p:nvPicPr>
          <p:cNvPr id="100" name="图片 99"/>
          <p:cNvPicPr/>
          <p:nvPr/>
        </p:nvPicPr>
        <p:blipFill>
          <a:blip r:embed="rId2">
            <a:clrChange>
              <a:clrFrom>
                <a:srgbClr val="C9C9C7">
                  <a:alpha val="99608"/>
                </a:srgbClr>
              </a:clrFrom>
              <a:clrTo>
                <a:srgbClr val="C9C9C7">
                  <a:alpha val="99608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650095" y="4980305"/>
            <a:ext cx="1426845" cy="142684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35032"/>
            <a:ext cx="12192000" cy="85873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6547599"/>
            <a:ext cx="12192000" cy="310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16"/>
          <p:cNvSpPr txBox="1"/>
          <p:nvPr/>
        </p:nvSpPr>
        <p:spPr>
          <a:xfrm>
            <a:off x="0" y="107923"/>
            <a:ext cx="730830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3.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保研历程—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机试篇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15281" y="604775"/>
            <a:ext cx="3435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平行四边形 9"/>
          <p:cNvSpPr/>
          <p:nvPr/>
        </p:nvSpPr>
        <p:spPr>
          <a:xfrm>
            <a:off x="5013484" y="-38648"/>
            <a:ext cx="383007" cy="865629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/>
        </p:nvSpPr>
        <p:spPr>
          <a:xfrm>
            <a:off x="5447291" y="-38648"/>
            <a:ext cx="383007" cy="862353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2"/>
          <p:cNvSpPr txBox="1"/>
          <p:nvPr/>
        </p:nvSpPr>
        <p:spPr>
          <a:xfrm>
            <a:off x="11701264" y="6527482"/>
            <a:ext cx="981472" cy="24197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961DDD-C436-4908-ACFB-32AF8C4633EB}" type="slidenum">
              <a:rPr lang="zh-CN" altLang="en-US" smtClean="0">
                <a:solidFill>
                  <a:schemeClr val="bg1"/>
                </a:solidFill>
              </a:rPr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709" y="-31391"/>
            <a:ext cx="1086465" cy="105429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15900" y="965200"/>
            <a:ext cx="6638925" cy="54432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</a:pPr>
            <a:r>
              <a:rPr lang="zh-CN" altLang="en-US"/>
              <a:t>机试的试题类型一般是给定题面、输入输出格式和数据范围，参考测试样例编写代码。 </a:t>
            </a:r>
            <a:r>
              <a:rPr lang="zh-CN" altLang="en-US" b="1"/>
              <a:t>每道题提交后即时反馈得分，可重复提交，取最高分或最后一次提交得分，有部分分</a:t>
            </a:r>
            <a:r>
              <a:rPr lang="zh-CN" altLang="en-US"/>
              <a:t>。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 在机试上更多使用</a:t>
            </a:r>
            <a:r>
              <a:rPr lang="zh-CN" altLang="en-US" b="1"/>
              <a:t>C/C++语言</a:t>
            </a:r>
            <a:r>
              <a:rPr lang="zh-CN" altLang="en-US"/>
              <a:t>，部分学校不支持其他语言的使用，另外在某些时候Python丰富的函数库和自带的高精度运算可以提供较大帮助。个人建议主要使用C++，在需要时对于部分题目选择Python。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 b="1"/>
              <a:t>做题为主，听课为辅。</a:t>
            </a:r>
            <a:r>
              <a:rPr lang="zh-CN" altLang="en-US"/>
              <a:t>建议在备考</a:t>
            </a:r>
            <a:r>
              <a:rPr lang="zh-CN" altLang="en-US"/>
              <a:t>时以练代学，在遇到不会做的题时再寻找解答，并且举一反三，确保掌握并学会应用。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整体来讲，</a:t>
            </a:r>
            <a:r>
              <a:rPr lang="zh-CN" altLang="en-US" b="1"/>
              <a:t>机试一般不会作为最重要的考核内容</a:t>
            </a:r>
            <a:r>
              <a:rPr lang="zh-CN" altLang="en-US"/>
              <a:t>，但如果有时间还是建议多多准备。</a:t>
            </a:r>
            <a:r>
              <a:rPr lang="zh-CN" altLang="en-US" b="1"/>
              <a:t>有部分学校机试不占分，但是极其影响排名</a:t>
            </a:r>
            <a:r>
              <a:rPr lang="zh-CN" altLang="en-US"/>
              <a:t>。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 b="1"/>
              <a:t>基本上都是</a:t>
            </a:r>
            <a:r>
              <a:rPr lang="en-US" altLang="zh-CN" b="1"/>
              <a:t>leetcode</a:t>
            </a:r>
            <a:r>
              <a:rPr lang="zh-CN" altLang="en-US" b="1"/>
              <a:t>中的</a:t>
            </a:r>
            <a:r>
              <a:rPr lang="zh-CN" altLang="en-US" b="1">
                <a:solidFill>
                  <a:srgbClr val="C00000"/>
                </a:solidFill>
              </a:rPr>
              <a:t>简单</a:t>
            </a:r>
            <a:r>
              <a:rPr lang="zh-CN" altLang="en-US" b="1"/>
              <a:t>和</a:t>
            </a:r>
            <a:r>
              <a:rPr lang="zh-CN" altLang="en-US" b="1">
                <a:solidFill>
                  <a:srgbClr val="C00000"/>
                </a:solidFill>
              </a:rPr>
              <a:t>中等</a:t>
            </a:r>
            <a:r>
              <a:rPr lang="zh-CN" altLang="en-US" b="1"/>
              <a:t>难度，</a:t>
            </a:r>
            <a:r>
              <a:rPr lang="zh-CN" altLang="en-US"/>
              <a:t>算法模板熟练了即可。</a:t>
            </a:r>
            <a:r>
              <a:rPr lang="zh-CN" altLang="en-US" sz="1600">
                <a:solidFill>
                  <a:schemeClr val="bg1">
                    <a:lumMod val="50000"/>
                  </a:schemeClr>
                </a:solidFill>
              </a:rPr>
              <a:t>（清华除外）</a:t>
            </a:r>
            <a:endParaRPr lang="zh-CN" altLang="en-US"/>
          </a:p>
          <a:p>
            <a:pPr>
              <a:lnSpc>
                <a:spcPct val="150000"/>
              </a:lnSpc>
            </a:pPr>
            <a:endParaRPr lang="zh-CN" altLang="en-US"/>
          </a:p>
          <a:p>
            <a:pPr>
              <a:lnSpc>
                <a:spcPct val="150000"/>
              </a:lnSpc>
            </a:pPr>
            <a:endParaRPr lang="zh-CN" altLang="en-US"/>
          </a:p>
        </p:txBody>
      </p:sp>
      <p:pic>
        <p:nvPicPr>
          <p:cNvPr id="14" name="图片 13" descr="f3d59adbc52cf7bd0bcebbbd89e0cb2"/>
          <p:cNvPicPr>
            <a:picLocks noChangeAspect="1"/>
          </p:cNvPicPr>
          <p:nvPr/>
        </p:nvPicPr>
        <p:blipFill>
          <a:blip r:embed="rId2"/>
          <a:srcRect t="16639" b="12028"/>
          <a:stretch>
            <a:fillRect/>
          </a:stretch>
        </p:blipFill>
        <p:spPr>
          <a:xfrm>
            <a:off x="6925310" y="1163320"/>
            <a:ext cx="5140960" cy="489204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35032"/>
            <a:ext cx="12192000" cy="85873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6547599"/>
            <a:ext cx="12192000" cy="310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16"/>
          <p:cNvSpPr txBox="1"/>
          <p:nvPr/>
        </p:nvSpPr>
        <p:spPr>
          <a:xfrm>
            <a:off x="0" y="107923"/>
            <a:ext cx="730830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3.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保研历程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笔试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篇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15281" y="604775"/>
            <a:ext cx="3435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平行四边形 9"/>
          <p:cNvSpPr/>
          <p:nvPr/>
        </p:nvSpPr>
        <p:spPr>
          <a:xfrm>
            <a:off x="5013484" y="-38648"/>
            <a:ext cx="383007" cy="865629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/>
        </p:nvSpPr>
        <p:spPr>
          <a:xfrm>
            <a:off x="5447291" y="-38648"/>
            <a:ext cx="383007" cy="862353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2"/>
          <p:cNvSpPr txBox="1"/>
          <p:nvPr/>
        </p:nvSpPr>
        <p:spPr>
          <a:xfrm>
            <a:off x="11701264" y="6527482"/>
            <a:ext cx="981472" cy="24197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961DDD-C436-4908-ACFB-32AF8C4633EB}" type="slidenum">
              <a:rPr lang="zh-CN" altLang="en-US" smtClean="0">
                <a:solidFill>
                  <a:schemeClr val="bg1"/>
                </a:solidFill>
              </a:rPr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709" y="-31391"/>
            <a:ext cx="1086465" cy="1054297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606425" y="1022985"/>
            <a:ext cx="11049000" cy="3830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>
                <a:sym typeface="+mn-ea"/>
              </a:rPr>
              <a:t>笔试考核内容各个学校可能区别较大，</a:t>
            </a:r>
            <a:r>
              <a:rPr lang="zh-CN" altLang="en-US" b="1">
                <a:sym typeface="+mn-ea"/>
              </a:rPr>
              <a:t>计算机</a:t>
            </a:r>
            <a:r>
              <a:rPr lang="zh-CN" altLang="en-US">
                <a:sym typeface="+mn-ea"/>
              </a:rPr>
              <a:t>考核概率较大的是</a:t>
            </a:r>
            <a:r>
              <a:rPr lang="zh-CN" altLang="en-US" b="1">
                <a:sym typeface="+mn-ea"/>
              </a:rPr>
              <a:t>操作系统、数据结构、计算机组成原理、计算机网络</a:t>
            </a:r>
            <a:r>
              <a:rPr lang="zh-CN" altLang="en-US">
                <a:sym typeface="+mn-ea"/>
              </a:rPr>
              <a:t>；</a:t>
            </a:r>
            <a:r>
              <a:rPr lang="zh-CN" altLang="en-US" b="1">
                <a:sym typeface="+mn-ea"/>
              </a:rPr>
              <a:t>网安</a:t>
            </a:r>
            <a:r>
              <a:rPr lang="zh-CN" altLang="en-US">
                <a:sym typeface="+mn-ea"/>
              </a:rPr>
              <a:t>则会多一部分</a:t>
            </a:r>
            <a:r>
              <a:rPr lang="zh-CN" altLang="en-US" b="1">
                <a:sym typeface="+mn-ea"/>
              </a:rPr>
              <a:t>密码学和网安基础</a:t>
            </a:r>
            <a:r>
              <a:rPr lang="zh-CN" altLang="en-US">
                <a:sym typeface="+mn-ea"/>
              </a:rPr>
              <a:t>；除此之外，也有可能有</a:t>
            </a:r>
            <a:r>
              <a:rPr lang="zh-CN" altLang="en-US" b="1">
                <a:sym typeface="+mn-ea"/>
              </a:rPr>
              <a:t>数学的笔试</a:t>
            </a:r>
            <a:r>
              <a:rPr lang="zh-CN" altLang="en-US">
                <a:sym typeface="+mn-ea"/>
              </a:rPr>
              <a:t>。</a:t>
            </a:r>
            <a:endParaRPr lang="zh-CN" alt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sym typeface="+mn-ea"/>
              </a:rPr>
              <a:t>专业课笔试。</a:t>
            </a:r>
            <a:r>
              <a:rPr lang="zh-CN" altLang="en-US">
                <a:sym typeface="+mn-ea"/>
              </a:rPr>
              <a:t> </a:t>
            </a:r>
            <a:r>
              <a:rPr lang="zh-CN" altLang="en-US" b="1">
                <a:sym typeface="+mn-ea"/>
              </a:rPr>
              <a:t>建议参考考研的复习书</a:t>
            </a:r>
            <a:r>
              <a:rPr lang="zh-CN" altLang="en-US">
                <a:sym typeface="+mn-ea"/>
              </a:rPr>
              <a:t>，不需要做太多题，但需要把所有需要掌握的知识点再大概重新掌握一下。除此之外</a:t>
            </a:r>
            <a:r>
              <a:rPr lang="zh-CN" altLang="en-US" b="1">
                <a:sym typeface="+mn-ea"/>
              </a:rPr>
              <a:t>算法、离散、数据库</a:t>
            </a:r>
            <a:r>
              <a:rPr lang="zh-CN" altLang="en-US">
                <a:sym typeface="+mn-ea"/>
              </a:rPr>
              <a:t>等课程也有考察的可能，不过即时考核大概率也不会考太深入（除非与报考方向相同）。</a:t>
            </a:r>
            <a:endParaRPr lang="zh-CN" alt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sym typeface="+mn-ea"/>
              </a:rPr>
              <a:t>英语笔试。</a:t>
            </a:r>
            <a:r>
              <a:rPr lang="zh-CN" altLang="en-US">
                <a:sym typeface="+mn-ea"/>
              </a:rPr>
              <a:t> 以</a:t>
            </a:r>
            <a:r>
              <a:rPr lang="zh-CN" altLang="en-US" b="1">
                <a:sym typeface="+mn-ea"/>
              </a:rPr>
              <a:t>学术性文章的朗读和翻译</a:t>
            </a:r>
            <a:r>
              <a:rPr lang="zh-CN" altLang="en-US">
                <a:sym typeface="+mn-ea"/>
              </a:rPr>
              <a:t>为主，比如给定一篇学术文章（不一定是论文），让你</a:t>
            </a:r>
            <a:r>
              <a:rPr lang="zh-CN" altLang="en-US" b="1">
                <a:sym typeface="+mn-ea"/>
              </a:rPr>
              <a:t>读后概括主要内容</a:t>
            </a:r>
            <a:r>
              <a:rPr lang="zh-CN" altLang="en-US">
                <a:sym typeface="+mn-ea"/>
              </a:rPr>
              <a:t>（有点类似于写摘要）。</a:t>
            </a:r>
            <a:endParaRPr lang="zh-CN" alt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sym typeface="+mn-ea"/>
              </a:rPr>
              <a:t>数学笔试。</a:t>
            </a:r>
            <a:r>
              <a:rPr lang="zh-CN" altLang="en-US">
                <a:sym typeface="+mn-ea"/>
              </a:rPr>
              <a:t> 较少出现，更多出现在面试。科目主要是</a:t>
            </a:r>
            <a:r>
              <a:rPr lang="zh-CN" altLang="en-US" b="1">
                <a:sym typeface="+mn-ea"/>
              </a:rPr>
              <a:t>高等数学，线性代数，概率论与数理统计</a:t>
            </a:r>
            <a:r>
              <a:rPr lang="zh-CN" altLang="en-US">
                <a:sym typeface="+mn-ea"/>
              </a:rPr>
              <a:t>，建议按照报考学校的考核内容进一步细化备考方式。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35032"/>
            <a:ext cx="12192000" cy="85873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6547599"/>
            <a:ext cx="12192000" cy="310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16"/>
          <p:cNvSpPr txBox="1"/>
          <p:nvPr/>
        </p:nvSpPr>
        <p:spPr>
          <a:xfrm>
            <a:off x="0" y="107923"/>
            <a:ext cx="730830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3.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保研历程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面试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篇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15281" y="604775"/>
            <a:ext cx="3435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平行四边形 9"/>
          <p:cNvSpPr/>
          <p:nvPr/>
        </p:nvSpPr>
        <p:spPr>
          <a:xfrm>
            <a:off x="5013484" y="-38648"/>
            <a:ext cx="383007" cy="865629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/>
        </p:nvSpPr>
        <p:spPr>
          <a:xfrm>
            <a:off x="5447291" y="-38648"/>
            <a:ext cx="383007" cy="862353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2"/>
          <p:cNvSpPr txBox="1"/>
          <p:nvPr/>
        </p:nvSpPr>
        <p:spPr>
          <a:xfrm>
            <a:off x="11701264" y="6527482"/>
            <a:ext cx="981472" cy="24197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961DDD-C436-4908-ACFB-32AF8C4633EB}" type="slidenum">
              <a:rPr lang="zh-CN" altLang="en-US" smtClean="0">
                <a:solidFill>
                  <a:schemeClr val="bg1"/>
                </a:solidFill>
              </a:rPr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709" y="-31391"/>
            <a:ext cx="1086465" cy="105429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88950" y="941070"/>
            <a:ext cx="10947400" cy="54927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b="1">
                <a:sym typeface="+mn-ea"/>
              </a:rPr>
              <a:t>总结的技巧性内容如下</a:t>
            </a:r>
            <a:r>
              <a:rPr lang="zh-CN" altLang="en-US">
                <a:sym typeface="+mn-ea"/>
              </a:rPr>
              <a:t>：</a:t>
            </a:r>
            <a:endParaRPr lang="zh-CN" alt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sym typeface="+mn-ea"/>
              </a:rPr>
              <a:t>保持自信</a:t>
            </a:r>
            <a:r>
              <a:rPr lang="zh-CN" altLang="en-US">
                <a:sym typeface="+mn-ea"/>
              </a:rPr>
              <a:t>。 个人认为最重要的一点。在面试时务必保持自信，不要太过紧张，对于所有的非专业性问题回答时一定要自信，对于自己明确知道的专业性问题同样要自信的回答，不完全知道的可以只回答知道的内容。</a:t>
            </a:r>
            <a:endParaRPr lang="zh-CN" alt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sym typeface="+mn-ea"/>
              </a:rPr>
              <a:t>眼神交流与肢体语言</a:t>
            </a:r>
            <a:r>
              <a:rPr lang="zh-CN" altLang="en-US">
                <a:sym typeface="+mn-ea"/>
              </a:rPr>
              <a:t>。 在说话时注意看着老师，保持延伸交流。除非是某个老师提问时，建议不要只盯着一个老师看。适当的肢体语言也是必要的，某种程度上也可以缓解紧张，但不宜太过夸张。</a:t>
            </a:r>
            <a:endParaRPr lang="zh-CN" alt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sym typeface="+mn-ea"/>
              </a:rPr>
              <a:t>敢说，多说，但别乱说</a:t>
            </a:r>
            <a:r>
              <a:rPr lang="zh-CN" altLang="en-US">
                <a:sym typeface="+mn-ea"/>
              </a:rPr>
              <a:t>。 对于部分问题，如果没有严格的时间限制，可以适当多说点内容，敢于表达自己的想法，让面试老师印象更深刻。</a:t>
            </a:r>
            <a:r>
              <a:rPr lang="zh-CN" altLang="en-US" b="1">
                <a:sym typeface="+mn-ea"/>
              </a:rPr>
              <a:t>但是不会的专业</a:t>
            </a:r>
            <a:r>
              <a:rPr lang="zh-CN" altLang="en-US" b="1">
                <a:sym typeface="+mn-ea"/>
              </a:rPr>
              <a:t>问题千万别乱说</a:t>
            </a:r>
            <a:r>
              <a:rPr lang="zh-CN" altLang="en-US">
                <a:sym typeface="+mn-ea"/>
              </a:rPr>
              <a:t>！</a:t>
            </a:r>
            <a:r>
              <a:rPr lang="zh-CN" altLang="en-US">
                <a:sym typeface="+mn-ea"/>
              </a:rPr>
              <a:t>老师比我们懂，容易露馅尬场。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>
                <a:sym typeface="+mn-ea"/>
              </a:rPr>
              <a:t>建议提前准备的问题包括但不限于：</a:t>
            </a:r>
            <a:r>
              <a:rPr lang="zh-CN" altLang="en-US" b="1">
                <a:sym typeface="+mn-ea"/>
              </a:rPr>
              <a:t>中英文自我介绍、中英文项目介绍、中英文选择本校本专业的原因、英文介绍选择的专业、个人简历中的其他问题、英文兴趣爱好</a:t>
            </a:r>
            <a:r>
              <a:rPr lang="zh-CN" altLang="en-US">
                <a:sym typeface="+mn-ea"/>
              </a:rPr>
              <a:t>等。</a:t>
            </a:r>
            <a:endParaRPr lang="zh-CN" altLang="en-US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sym typeface="+mn-ea"/>
              </a:rPr>
              <a:t>专业课尽可能全面的复习，</a:t>
            </a:r>
            <a:r>
              <a:rPr lang="zh-CN" altLang="en-US" b="1">
                <a:sym typeface="+mn-ea"/>
              </a:rPr>
              <a:t>有项目问项目，没项目问专业课。要是没有项目经历，</a:t>
            </a:r>
            <a:r>
              <a:rPr lang="zh-CN" altLang="en-US" b="1">
                <a:solidFill>
                  <a:srgbClr val="C00000"/>
                </a:solidFill>
                <a:sym typeface="+mn-ea"/>
              </a:rPr>
              <a:t>那</a:t>
            </a:r>
            <a:r>
              <a:rPr lang="zh-CN" altLang="en-US" b="1">
                <a:solidFill>
                  <a:srgbClr val="C00000"/>
                </a:solidFill>
                <a:sym typeface="+mn-ea"/>
              </a:rPr>
              <a:t>一定要保证核心课程很熟悉！！！</a:t>
            </a:r>
            <a:r>
              <a:rPr lang="zh-CN" altLang="en-US">
                <a:sym typeface="+mn-ea"/>
              </a:rPr>
              <a:t>自我介绍的时候，展示你熟悉的课程，忘光的课程不要提，项目</a:t>
            </a:r>
            <a:r>
              <a:rPr lang="zh-CN" altLang="en-US">
                <a:sym typeface="+mn-ea"/>
              </a:rPr>
              <a:t>同理！要做到对自己</a:t>
            </a:r>
            <a:r>
              <a:rPr lang="zh-CN" altLang="en-US" b="1">
                <a:solidFill>
                  <a:srgbClr val="C00000"/>
                </a:solidFill>
                <a:sym typeface="+mn-ea"/>
              </a:rPr>
              <a:t>简历上所写的内容都要做到百分百的熟悉！</a:t>
            </a:r>
            <a:endParaRPr lang="zh-CN" altLang="en-US" b="1">
              <a:solidFill>
                <a:srgbClr val="C00000"/>
              </a:solidFill>
              <a:sym typeface="+mn-ea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35032"/>
            <a:ext cx="12192000" cy="85873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6547599"/>
            <a:ext cx="12192000" cy="310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16"/>
          <p:cNvSpPr txBox="1"/>
          <p:nvPr/>
        </p:nvSpPr>
        <p:spPr>
          <a:xfrm>
            <a:off x="0" y="107923"/>
            <a:ext cx="730830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最后的话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我的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offer</a:t>
            </a:r>
            <a:endParaRPr lang="en-US" altLang="zh-CN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15281" y="604775"/>
            <a:ext cx="3435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平行四边形 9"/>
          <p:cNvSpPr/>
          <p:nvPr/>
        </p:nvSpPr>
        <p:spPr>
          <a:xfrm>
            <a:off x="5013484" y="-38648"/>
            <a:ext cx="383007" cy="865629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/>
        </p:nvSpPr>
        <p:spPr>
          <a:xfrm>
            <a:off x="5447291" y="-38648"/>
            <a:ext cx="383007" cy="862353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2"/>
          <p:cNvSpPr txBox="1"/>
          <p:nvPr/>
        </p:nvSpPr>
        <p:spPr>
          <a:xfrm>
            <a:off x="11701264" y="6527482"/>
            <a:ext cx="981472" cy="24197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961DDD-C436-4908-ACFB-32AF8C4633EB}" type="slidenum">
              <a:rPr lang="zh-CN" altLang="en-US" smtClean="0">
                <a:solidFill>
                  <a:schemeClr val="bg1"/>
                </a:solidFill>
              </a:rPr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709" y="-31391"/>
            <a:ext cx="1086465" cy="1054297"/>
          </a:xfrm>
          <a:prstGeom prst="rect">
            <a:avLst/>
          </a:prstGeom>
        </p:spPr>
      </p:pic>
      <p:pic>
        <p:nvPicPr>
          <p:cNvPr id="111" name="图片 110"/>
          <p:cNvPicPr/>
          <p:nvPr/>
        </p:nvPicPr>
        <p:blipFill>
          <a:blip r:embed="rId2"/>
          <a:srcRect l="22777" r="22769" b="39602"/>
          <a:stretch>
            <a:fillRect/>
          </a:stretch>
        </p:blipFill>
        <p:spPr>
          <a:xfrm>
            <a:off x="5438775" y="1363980"/>
            <a:ext cx="1377315" cy="137731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图片 2" descr="Tsinghua_University_Logo.sv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73" y="1366520"/>
            <a:ext cx="1377315" cy="1377315"/>
          </a:xfrm>
          <a:prstGeom prst="rect">
            <a:avLst/>
          </a:prstGeom>
        </p:spPr>
      </p:pic>
      <p:pic>
        <p:nvPicPr>
          <p:cNvPr id="5" name="图片 4" descr="Zhejiang_University_Logo.svg"/>
          <p:cNvPicPr>
            <a:picLocks noChangeAspect="1"/>
          </p:cNvPicPr>
          <p:nvPr/>
        </p:nvPicPr>
        <p:blipFill>
          <a:blip r:embed="rId4"/>
          <a:srcRect l="2665" t="3075" r="3362" b="3526"/>
          <a:stretch>
            <a:fillRect/>
          </a:stretch>
        </p:blipFill>
        <p:spPr>
          <a:xfrm>
            <a:off x="2033270" y="1308100"/>
            <a:ext cx="1455420" cy="1446530"/>
          </a:xfrm>
          <a:prstGeom prst="rect">
            <a:avLst/>
          </a:prstGeom>
        </p:spPr>
      </p:pic>
      <p:pic>
        <p:nvPicPr>
          <p:cNvPr id="6" name="图片 5" descr="Sjtu-logo-standard-r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1415" y="1377315"/>
            <a:ext cx="1377315" cy="1377315"/>
          </a:xfrm>
          <a:prstGeom prst="rect">
            <a:avLst/>
          </a:prstGeom>
        </p:spPr>
      </p:pic>
      <p:pic>
        <p:nvPicPr>
          <p:cNvPr id="12" name="图片 11" descr="Sun_Yat-sen_University_Log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1388" y="3857625"/>
            <a:ext cx="1377315" cy="1377315"/>
          </a:xfrm>
          <a:prstGeom prst="rect">
            <a:avLst/>
          </a:prstGeom>
        </p:spPr>
      </p:pic>
      <p:pic>
        <p:nvPicPr>
          <p:cNvPr id="14" name="图片 13" descr="unnamed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68460" y="1377315"/>
            <a:ext cx="1264285" cy="1264285"/>
          </a:xfrm>
          <a:prstGeom prst="rect">
            <a:avLst/>
          </a:prstGeom>
        </p:spPr>
      </p:pic>
      <p:pic>
        <p:nvPicPr>
          <p:cNvPr id="15" name="图片 14" descr="images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19595" y="1344930"/>
            <a:ext cx="2348865" cy="1409700"/>
          </a:xfrm>
          <a:prstGeom prst="rect">
            <a:avLst/>
          </a:prstGeom>
        </p:spPr>
      </p:pic>
      <p:pic>
        <p:nvPicPr>
          <p:cNvPr id="16" name="图片 15" descr="Tianjin_University_logo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029700" y="3857625"/>
            <a:ext cx="1377315" cy="1377315"/>
          </a:xfrm>
          <a:prstGeom prst="rect">
            <a:avLst/>
          </a:prstGeom>
        </p:spPr>
      </p:pic>
      <p:pic>
        <p:nvPicPr>
          <p:cNvPr id="17" name="图片 16" descr="ECNU_Emblem.sv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46275" y="3859530"/>
            <a:ext cx="1377315" cy="1377315"/>
          </a:xfrm>
          <a:prstGeom prst="rect">
            <a:avLst/>
          </a:prstGeom>
        </p:spPr>
      </p:pic>
      <p:pic>
        <p:nvPicPr>
          <p:cNvPr id="18" name="图片 17" descr="Emblem_of_CU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226050" y="3859530"/>
            <a:ext cx="1739265" cy="1377315"/>
          </a:xfrm>
          <a:prstGeom prst="rect">
            <a:avLst/>
          </a:prstGeom>
        </p:spPr>
      </p:pic>
      <p:pic>
        <p:nvPicPr>
          <p:cNvPr id="19" name="图片 18" descr="Beihang_University_Logo.sv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606800" y="3856990"/>
            <a:ext cx="1377315" cy="1377315"/>
          </a:xfrm>
          <a:prstGeom prst="rect">
            <a:avLst/>
          </a:prstGeom>
        </p:spPr>
      </p:pic>
      <p:pic>
        <p:nvPicPr>
          <p:cNvPr id="20" name="图片 19" descr="images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76873" y="3862070"/>
            <a:ext cx="1377315" cy="1377315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-245745" y="2809240"/>
            <a:ext cx="2622550" cy="687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130000"/>
              </a:lnSpc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清华大学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网络研究院</a:t>
            </a: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工学博士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798955" y="2811780"/>
            <a:ext cx="1990725" cy="687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130000"/>
              </a:lnSpc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浙江大学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计算机</a:t>
            </a: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专硕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405505" y="2809240"/>
            <a:ext cx="1990725" cy="687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130000"/>
              </a:lnSpc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上海</a:t>
            </a: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交通大学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电院网安</a:t>
            </a: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直博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078730" y="2811780"/>
            <a:ext cx="1990725" cy="687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130000"/>
              </a:lnSpc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中国科学院大学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计算机</a:t>
            </a: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学院学</a:t>
            </a: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硕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098665" y="2811780"/>
            <a:ext cx="1990725" cy="687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130000"/>
              </a:lnSpc>
            </a:pPr>
            <a:r>
              <a:rPr kumimoji="1" lang="en-US" altLang="zh-CN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pjlab&amp;</a:t>
            </a: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上交联培</a:t>
            </a:r>
            <a:endParaRPr kumimoji="1" lang="en-US" altLang="zh-CN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en-US" altLang="zh-CN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ai security</a:t>
            </a: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直博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8905240" y="2813685"/>
            <a:ext cx="1990725" cy="8242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130000"/>
              </a:lnSpc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信工所密码国重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网安</a:t>
            </a: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学硕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501380" y="5292090"/>
            <a:ext cx="2275205" cy="995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130000"/>
              </a:lnSpc>
              <a:buClrTx/>
              <a:buSzTx/>
              <a:buFontTx/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天津大学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  <a:p>
            <a:pPr algn="ctr">
              <a:lnSpc>
                <a:spcPct val="130000"/>
              </a:lnSpc>
              <a:buClrTx/>
              <a:buSzTx/>
              <a:buFontTx/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智能与计算学部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  <a:p>
            <a:pPr algn="ctr">
              <a:lnSpc>
                <a:spcPct val="130000"/>
              </a:lnSpc>
              <a:buClrTx/>
              <a:buSzTx/>
              <a:buFontTx/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计算机学硕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35903" y="5295900"/>
            <a:ext cx="1659255" cy="6889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130000"/>
              </a:lnSpc>
              <a:buClrTx/>
              <a:buSzTx/>
              <a:buFontTx/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计算所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  <a:p>
            <a:pPr algn="ctr">
              <a:lnSpc>
                <a:spcPct val="130000"/>
              </a:lnSpc>
              <a:buClrTx/>
              <a:buSzTx/>
              <a:buFontTx/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计算机硕士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779905" y="5293360"/>
            <a:ext cx="1659255" cy="6889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130000"/>
              </a:lnSpc>
              <a:buClrTx/>
              <a:buSzTx/>
              <a:buFontTx/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华东师范大学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  <a:p>
            <a:pPr algn="ctr">
              <a:lnSpc>
                <a:spcPct val="130000"/>
              </a:lnSpc>
              <a:buClrTx/>
              <a:buSzTx/>
              <a:buFontTx/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软件工程</a:t>
            </a: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学硕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313430" y="5290820"/>
            <a:ext cx="2073275" cy="6889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130000"/>
              </a:lnSpc>
              <a:buClrTx/>
              <a:buSzTx/>
              <a:buFontTx/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北京航空航天</a:t>
            </a: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大学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  <a:p>
            <a:pPr algn="ctr">
              <a:lnSpc>
                <a:spcPct val="130000"/>
              </a:lnSpc>
              <a:buClrTx/>
              <a:buSzTx/>
              <a:buFontTx/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计算机学硕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5225415" y="5293360"/>
            <a:ext cx="1821180" cy="6889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130000"/>
              </a:lnSpc>
              <a:buClrTx/>
              <a:buSzTx/>
              <a:buFontTx/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香港中文大学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  <a:p>
            <a:pPr algn="ctr">
              <a:lnSpc>
                <a:spcPct val="130000"/>
              </a:lnSpc>
              <a:buClrTx/>
              <a:buSzTx/>
              <a:buFontTx/>
            </a:pPr>
            <a:r>
              <a:rPr kumimoji="1" lang="en-US" altLang="zh-CN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SSE</a:t>
            </a: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直博</a:t>
            </a: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提前批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257098" y="5293995"/>
            <a:ext cx="1445895" cy="6889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130000"/>
              </a:lnSpc>
              <a:buClrTx/>
              <a:buSzTx/>
              <a:buFontTx/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中山大学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  <a:p>
            <a:pPr algn="ctr">
              <a:lnSpc>
                <a:spcPct val="130000"/>
              </a:lnSpc>
              <a:buClrTx/>
              <a:buSzTx/>
              <a:buFontTx/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计算机专硕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7376795" y="6141085"/>
            <a:ext cx="1207770" cy="24828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>
              <a:lnSpc>
                <a:spcPct val="130000"/>
              </a:lnSpc>
              <a:buClrTx/>
              <a:buSzTx/>
              <a:buFontTx/>
            </a:pPr>
            <a:r>
              <a:rPr kumimoji="1" lang="zh-CN" altLang="en-US" sz="1000" b="1" dirty="0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  <a:sym typeface="+mn-ea"/>
              </a:rPr>
              <a:t>最爱的鸭鸭！</a:t>
            </a:r>
            <a:endParaRPr kumimoji="1" lang="zh-CN" altLang="en-US" sz="1000" b="1" dirty="0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  <a:sym typeface="+mn-ea"/>
            </a:endParaRPr>
          </a:p>
        </p:txBody>
      </p:sp>
      <p:pic>
        <p:nvPicPr>
          <p:cNvPr id="37" name="图片 36" descr="31882225_150943594000_2"/>
          <p:cNvPicPr>
            <a:picLocks noChangeAspect="1"/>
          </p:cNvPicPr>
          <p:nvPr/>
        </p:nvPicPr>
        <p:blipFill>
          <a:blip r:embed="rId15"/>
          <a:srcRect l="34703" t="20604" r="34377" b="26882"/>
          <a:stretch>
            <a:fillRect/>
          </a:stretch>
        </p:blipFill>
        <p:spPr>
          <a:xfrm>
            <a:off x="10762298" y="1371600"/>
            <a:ext cx="1344930" cy="1369695"/>
          </a:xfrm>
          <a:prstGeom prst="rect">
            <a:avLst/>
          </a:prstGeom>
        </p:spPr>
      </p:pic>
      <p:pic>
        <p:nvPicPr>
          <p:cNvPr id="38" name="图片 37" descr="unnamed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480993" y="3952283"/>
            <a:ext cx="1713397" cy="1188000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10532745" y="2809240"/>
            <a:ext cx="1804035" cy="9715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130000"/>
              </a:lnSpc>
              <a:buClrTx/>
              <a:buSzTx/>
              <a:buFontTx/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高研院冬令营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  <a:p>
            <a:pPr algn="ctr">
              <a:lnSpc>
                <a:spcPct val="130000"/>
              </a:lnSpc>
              <a:buClrTx/>
              <a:buSzTx/>
              <a:buFontTx/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电子信息专硕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0513143" y="5292090"/>
            <a:ext cx="1649095" cy="6635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>
              <a:buClrTx/>
              <a:buSzTx/>
              <a:buFontTx/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  <a:sym typeface="+mn-ea"/>
              </a:rPr>
              <a:t>空天院冬令营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  <a:sym typeface="+mn-ea"/>
            </a:endParaRPr>
          </a:p>
          <a:p>
            <a:pPr algn="l">
              <a:buClrTx/>
              <a:buSzTx/>
              <a:buFontTx/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  <a:sym typeface="+mn-ea"/>
              </a:rPr>
              <a:t>电子信息专硕</a:t>
            </a:r>
            <a:endParaRPr kumimoji="1" lang="zh-CN" altLang="en-US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  <a:sym typeface="+mn-ea"/>
            </a:endParaRPr>
          </a:p>
          <a:p>
            <a:endParaRPr lang="zh-CN" altLang="en-US"/>
          </a:p>
        </p:txBody>
      </p:sp>
      <p:pic>
        <p:nvPicPr>
          <p:cNvPr id="45" name="图片 44"/>
          <p:cNvPicPr/>
          <p:nvPr/>
        </p:nvPicPr>
        <p:blipFill>
          <a:blip r:embed="rId17"/>
          <a:stretch>
            <a:fillRect/>
          </a:stretch>
        </p:blipFill>
        <p:spPr>
          <a:xfrm>
            <a:off x="8317865" y="6141085"/>
            <a:ext cx="266700" cy="266700"/>
          </a:xfrm>
          <a:prstGeom prst="rect">
            <a:avLst/>
          </a:prstGeom>
        </p:spPr>
      </p:pic>
      <p:sp>
        <p:nvSpPr>
          <p:cNvPr id="48" name="文本框 47"/>
          <p:cNvSpPr txBox="1"/>
          <p:nvPr/>
        </p:nvSpPr>
        <p:spPr>
          <a:xfrm>
            <a:off x="432435" y="6179185"/>
            <a:ext cx="6383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  <a:sym typeface="+mn-ea"/>
              </a:rPr>
              <a:t>我有更好的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  <a:sym typeface="+mn-ea"/>
              </a:rPr>
              <a:t>offer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  <a:sym typeface="+mn-ea"/>
              </a:rPr>
              <a:t>，就会放弃其他的，仅动态保持2-3个offer</a:t>
            </a:r>
            <a:endParaRPr lang="zh-CN" altLang="en-US">
              <a:solidFill>
                <a:schemeClr val="bg1">
                  <a:lumMod val="50000"/>
                </a:schemeClr>
              </a:solidFill>
              <a:sym typeface="+mn-ea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35032"/>
            <a:ext cx="12192000" cy="85873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6547599"/>
            <a:ext cx="12192000" cy="310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16"/>
          <p:cNvSpPr txBox="1"/>
          <p:nvPr/>
        </p:nvSpPr>
        <p:spPr>
          <a:xfrm>
            <a:off x="0" y="107923"/>
            <a:ext cx="730830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最后的话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我的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心得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15281" y="604775"/>
            <a:ext cx="3435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平行四边形 9"/>
          <p:cNvSpPr/>
          <p:nvPr/>
        </p:nvSpPr>
        <p:spPr>
          <a:xfrm>
            <a:off x="5013484" y="-38648"/>
            <a:ext cx="383007" cy="865629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/>
        </p:nvSpPr>
        <p:spPr>
          <a:xfrm>
            <a:off x="5447291" y="-38648"/>
            <a:ext cx="383007" cy="862353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2"/>
          <p:cNvSpPr txBox="1"/>
          <p:nvPr/>
        </p:nvSpPr>
        <p:spPr>
          <a:xfrm>
            <a:off x="11701264" y="6527482"/>
            <a:ext cx="981472" cy="24197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961DDD-C436-4908-ACFB-32AF8C4633EB}" type="slidenum">
              <a:rPr lang="zh-CN" altLang="en-US" smtClean="0">
                <a:solidFill>
                  <a:schemeClr val="bg1"/>
                </a:solidFill>
              </a:rPr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709" y="-31391"/>
            <a:ext cx="1086465" cy="1054297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99085" y="974725"/>
            <a:ext cx="12101830" cy="25838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558800" y="1022985"/>
            <a:ext cx="11633200" cy="48875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50000"/>
              </a:lnSpc>
            </a:pPr>
            <a:r>
              <a:rPr lang="en-US" altLang="zh-CN" b="1">
                <a:sym typeface="+mn-ea"/>
              </a:rPr>
              <a:t>1.</a:t>
            </a:r>
            <a:r>
              <a:rPr lang="zh-CN" altLang="en-US" b="1">
                <a:sym typeface="+mn-ea"/>
              </a:rPr>
              <a:t>选择大于努力，运气大于实力！</a:t>
            </a:r>
            <a:endParaRPr lang="zh-CN" altLang="en-US" b="1"/>
          </a:p>
          <a:p>
            <a:pPr>
              <a:lnSpc>
                <a:spcPct val="150000"/>
              </a:lnSpc>
            </a:pPr>
            <a:r>
              <a:rPr lang="en-US" altLang="zh-CN" b="1">
                <a:solidFill>
                  <a:schemeClr val="accent1">
                    <a:lumMod val="75000"/>
                  </a:schemeClr>
                </a:solidFill>
                <a:sym typeface="+mn-ea"/>
              </a:rPr>
              <a:t>2.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sym typeface="+mn-ea"/>
              </a:rPr>
              <a:t>华五强导</a:t>
            </a:r>
            <a:r>
              <a:rPr lang="en-US" altLang="zh-CN" b="1">
                <a:solidFill>
                  <a:schemeClr val="accent1">
                    <a:lumMod val="75000"/>
                  </a:schemeClr>
                </a:solidFill>
                <a:sym typeface="+mn-ea"/>
              </a:rPr>
              <a:t>-&gt;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sym typeface="+mn-ea"/>
              </a:rPr>
              <a:t>要求高</a:t>
            </a:r>
            <a:r>
              <a:rPr lang="en-US" altLang="zh-CN" b="1">
                <a:solidFill>
                  <a:schemeClr val="accent1">
                    <a:lumMod val="75000"/>
                  </a:schemeClr>
                </a:solidFill>
                <a:sym typeface="+mn-ea"/>
              </a:rPr>
              <a:t>-&gt;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sym typeface="+mn-ea"/>
              </a:rPr>
              <a:t>大佬才能拿到</a:t>
            </a:r>
            <a:r>
              <a:rPr lang="en-US" altLang="zh-CN" b="1">
                <a:solidFill>
                  <a:schemeClr val="accent1">
                    <a:lumMod val="75000"/>
                  </a:schemeClr>
                </a:solidFill>
                <a:sym typeface="+mn-ea"/>
              </a:rPr>
              <a:t>offer-&gt;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sym typeface="+mn-ea"/>
              </a:rPr>
              <a:t>大佬大概率能去清北</a:t>
            </a:r>
            <a:r>
              <a:rPr lang="en-US" altLang="zh-CN" b="1">
                <a:solidFill>
                  <a:schemeClr val="accent1">
                    <a:lumMod val="75000"/>
                  </a:schemeClr>
                </a:solidFill>
                <a:sym typeface="+mn-ea"/>
              </a:rPr>
              <a:t>-&gt;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sym typeface="+mn-ea"/>
              </a:rPr>
              <a:t>鸽</a:t>
            </a:r>
            <a:r>
              <a:rPr lang="en-US" altLang="zh-CN" b="1">
                <a:solidFill>
                  <a:schemeClr val="accent1">
                    <a:lumMod val="75000"/>
                  </a:schemeClr>
                </a:solidFill>
                <a:sym typeface="+mn-ea"/>
              </a:rPr>
              <a:t>-&gt;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sym typeface="+mn-ea"/>
              </a:rPr>
              <a:t>有机会补录上</a:t>
            </a:r>
            <a:endParaRPr lang="zh-CN" altLang="en-US" b="1">
              <a:solidFill>
                <a:schemeClr val="accent1">
                  <a:lumMod val="75000"/>
                </a:schemeClr>
              </a:solidFill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sym typeface="+mn-ea"/>
              </a:rPr>
              <a:t>3.</a:t>
            </a:r>
            <a:r>
              <a:rPr lang="zh-CN" altLang="en-US">
                <a:sym typeface="+mn-ea"/>
              </a:rPr>
              <a:t>列一个梦校/梦导的列表，可以</a:t>
            </a:r>
            <a:r>
              <a:rPr lang="zh-CN" altLang="en-US" b="1">
                <a:sym typeface="+mn-ea"/>
              </a:rPr>
              <a:t>选择性参加</a:t>
            </a:r>
            <a:r>
              <a:rPr lang="zh-CN" altLang="en-US">
                <a:sym typeface="+mn-ea"/>
              </a:rPr>
              <a:t>，</a:t>
            </a:r>
            <a:r>
              <a:rPr lang="zh-CN" altLang="en-US" b="1">
                <a:solidFill>
                  <a:schemeClr val="accent6">
                    <a:lumMod val="75000"/>
                  </a:schemeClr>
                </a:solidFill>
                <a:sym typeface="+mn-ea"/>
              </a:rPr>
              <a:t>不建议把所有学校的所有营都报</a:t>
            </a:r>
            <a:r>
              <a:rPr lang="zh-CN" altLang="en-US">
                <a:sym typeface="+mn-ea"/>
              </a:rPr>
              <a:t>。容易把别人的路都堵死。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en-US" altLang="zh-CN">
                <a:sym typeface="+mn-ea"/>
              </a:rPr>
              <a:t>4.</a:t>
            </a:r>
            <a:r>
              <a:rPr lang="zh-CN" altLang="en-US">
                <a:sym typeface="+mn-ea"/>
              </a:rPr>
              <a:t>保研是一场信息战，多和周围同学联系+多关注前面提到的信息来源。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en-US" altLang="zh-CN">
                <a:sym typeface="+mn-ea"/>
              </a:rPr>
              <a:t>5.</a:t>
            </a:r>
            <a:r>
              <a:rPr lang="zh-CN" altLang="en-US" b="1">
                <a:sym typeface="+mn-ea"/>
              </a:rPr>
              <a:t>联系老师要胆大</a:t>
            </a:r>
            <a:r>
              <a:rPr lang="zh-CN" altLang="en-US">
                <a:sym typeface="+mn-ea"/>
              </a:rPr>
              <a:t>，不要觉得自己不行。做好自己能掌握的东西，尽人事，</a:t>
            </a:r>
            <a:r>
              <a:rPr lang="zh-CN" altLang="en-US">
                <a:sym typeface="+mn-ea"/>
              </a:rPr>
              <a:t>听天命。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en-US" altLang="zh-CN">
                <a:sym typeface="+mn-ea"/>
              </a:rPr>
              <a:t>6.</a:t>
            </a:r>
            <a:r>
              <a:rPr lang="zh-CN" altLang="en-US">
                <a:sym typeface="+mn-ea"/>
              </a:rPr>
              <a:t>保持手机和邮件畅通，</a:t>
            </a:r>
            <a:r>
              <a:rPr lang="zh-CN" altLang="en-US" b="1">
                <a:sym typeface="+mn-ea"/>
              </a:rPr>
              <a:t>经常检查垃圾箱</a:t>
            </a:r>
            <a:r>
              <a:rPr lang="zh-CN" altLang="en-US">
                <a:sym typeface="+mn-ea"/>
              </a:rPr>
              <a:t>，这个蛮重要的。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en-US" altLang="zh-CN" b="1">
                <a:sym typeface="+mn-ea"/>
              </a:rPr>
              <a:t>7.</a:t>
            </a:r>
            <a:r>
              <a:rPr lang="zh-CN" altLang="en-US" b="1">
                <a:sym typeface="+mn-ea"/>
              </a:rPr>
              <a:t>做事留一线，不要堵死了别人的路，还要把学弟学妹路堵死。</a:t>
            </a:r>
            <a:endParaRPr lang="zh-CN" altLang="en-US" b="1"/>
          </a:p>
          <a:p>
            <a:pPr>
              <a:lnSpc>
                <a:spcPct val="150000"/>
              </a:lnSpc>
            </a:pPr>
            <a:r>
              <a:rPr lang="en-US" altLang="zh-CN">
                <a:sym typeface="+mn-ea"/>
              </a:rPr>
              <a:t>8.</a:t>
            </a:r>
            <a:r>
              <a:rPr lang="zh-CN" altLang="en-US" b="1">
                <a:sym typeface="+mn-ea"/>
              </a:rPr>
              <a:t>排名最重要</a:t>
            </a:r>
            <a:r>
              <a:rPr lang="zh-CN" altLang="en-US">
                <a:sym typeface="+mn-ea"/>
              </a:rPr>
              <a:t>，但是</a:t>
            </a:r>
            <a:r>
              <a:rPr lang="zh-CN" altLang="en-US">
                <a:sym typeface="+mn-ea"/>
              </a:rPr>
              <a:t>也要学会包装自己，学会润色自己的各种材料[学会使用ChatGPT]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sym typeface="+mn-ea"/>
              </a:rPr>
              <a:t>9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</a:rPr>
              <a:t>.不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sym typeface="+mn-ea"/>
              </a:rPr>
              <a:t>要自我感动，不要自我猜疑，不要自我内耗，不要传播焦虑。</a:t>
            </a:r>
            <a:endParaRPr lang="zh-CN" altLang="en-US" b="1"/>
          </a:p>
          <a:p>
            <a:pPr>
              <a:lnSpc>
                <a:spcPct val="150000"/>
              </a:lnSpc>
            </a:pPr>
            <a:r>
              <a:rPr lang="en-US" altLang="zh-CN">
                <a:sym typeface="+mn-ea"/>
              </a:rPr>
              <a:t>10.</a:t>
            </a:r>
            <a:r>
              <a:rPr lang="zh-CN" altLang="en-US">
                <a:sym typeface="+mn-ea"/>
              </a:rPr>
              <a:t>焦虑是在所难免的，多关注当下的事情，该吃吃该喝喝，大不了留下来建设西电。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en-US" altLang="zh-CN">
                <a:sym typeface="+mn-ea"/>
              </a:rPr>
              <a:t>11.</a:t>
            </a:r>
            <a:r>
              <a:rPr lang="zh-CN" altLang="en-US">
                <a:sym typeface="+mn-ea"/>
              </a:rPr>
              <a:t>多看的经验贴，多</a:t>
            </a:r>
            <a:r>
              <a:rPr lang="zh-CN" altLang="en-US">
                <a:sym typeface="+mn-ea"/>
              </a:rPr>
              <a:t>联系老师。</a:t>
            </a:r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58800" y="98107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 b="1"/>
          </a:p>
        </p:txBody>
      </p:sp>
      <p:pic>
        <p:nvPicPr>
          <p:cNvPr id="47" name="图片 46" descr="保研忏悔录：我清高我傲娇，你们咋都咕咕叫_1_青年生涯说_来自小红书网页版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5265" y="3238500"/>
            <a:ext cx="3086735" cy="283527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35032"/>
            <a:ext cx="12192000" cy="85873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6547599"/>
            <a:ext cx="12192000" cy="310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16"/>
          <p:cNvSpPr txBox="1"/>
          <p:nvPr/>
        </p:nvSpPr>
        <p:spPr>
          <a:xfrm>
            <a:off x="0" y="107923"/>
            <a:ext cx="730830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3.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保研历程—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我的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见解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15281" y="604775"/>
            <a:ext cx="3435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平行四边形 9"/>
          <p:cNvSpPr/>
          <p:nvPr/>
        </p:nvSpPr>
        <p:spPr>
          <a:xfrm>
            <a:off x="5013484" y="-38648"/>
            <a:ext cx="383007" cy="865629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/>
        </p:nvSpPr>
        <p:spPr>
          <a:xfrm>
            <a:off x="5447291" y="-38648"/>
            <a:ext cx="383007" cy="862353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2"/>
          <p:cNvSpPr txBox="1"/>
          <p:nvPr/>
        </p:nvSpPr>
        <p:spPr>
          <a:xfrm>
            <a:off x="11701264" y="6527482"/>
            <a:ext cx="981472" cy="24197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961DDD-C436-4908-ACFB-32AF8C4633EB}" type="slidenum">
              <a:rPr lang="zh-CN" altLang="en-US" smtClean="0">
                <a:solidFill>
                  <a:schemeClr val="bg1"/>
                </a:solidFill>
              </a:rPr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709" y="-31391"/>
            <a:ext cx="1086465" cy="1054297"/>
          </a:xfrm>
          <a:prstGeom prst="rect">
            <a:avLst/>
          </a:prstGeom>
        </p:spPr>
      </p:pic>
      <p:grpSp>
        <p:nvGrpSpPr>
          <p:cNvPr id="76" name="组合 75"/>
          <p:cNvGrpSpPr/>
          <p:nvPr>
            <p:custDataLst>
              <p:tags r:id="rId2"/>
            </p:custDataLst>
          </p:nvPr>
        </p:nvGrpSpPr>
        <p:grpSpPr>
          <a:xfrm>
            <a:off x="-125560" y="1275288"/>
            <a:ext cx="6520618" cy="5100113"/>
            <a:chOff x="-125560" y="1275288"/>
            <a:chExt cx="6520618" cy="5100113"/>
          </a:xfrm>
        </p:grpSpPr>
        <p:sp>
          <p:nvSpPr>
            <p:cNvPr id="78" name="五边形 5"/>
            <p:cNvSpPr/>
            <p:nvPr>
              <p:custDataLst>
                <p:tags r:id="rId3"/>
              </p:custDataLst>
            </p:nvPr>
          </p:nvSpPr>
          <p:spPr>
            <a:xfrm>
              <a:off x="0" y="2363438"/>
              <a:ext cx="6325771" cy="3655034"/>
            </a:xfrm>
            <a:custGeom>
              <a:avLst/>
              <a:gdLst>
                <a:gd name="connsiteX0" fmla="*/ 0 w 6541477"/>
                <a:gd name="connsiteY0" fmla="*/ 0 h 3967090"/>
                <a:gd name="connsiteX1" fmla="*/ 5261297 w 6541477"/>
                <a:gd name="connsiteY1" fmla="*/ 0 h 3967090"/>
                <a:gd name="connsiteX2" fmla="*/ 6541477 w 6541477"/>
                <a:gd name="connsiteY2" fmla="*/ 1983545 h 3967090"/>
                <a:gd name="connsiteX3" fmla="*/ 5261297 w 6541477"/>
                <a:gd name="connsiteY3" fmla="*/ 3967090 h 3967090"/>
                <a:gd name="connsiteX4" fmla="*/ 0 w 6541477"/>
                <a:gd name="connsiteY4" fmla="*/ 3967090 h 3967090"/>
                <a:gd name="connsiteX5" fmla="*/ 0 w 6541477"/>
                <a:gd name="connsiteY5" fmla="*/ 0 h 3967090"/>
                <a:gd name="connsiteX0-1" fmla="*/ 0 w 6541477"/>
                <a:gd name="connsiteY0-2" fmla="*/ 0 h 3967090"/>
                <a:gd name="connsiteX1-3" fmla="*/ 5261297 w 6541477"/>
                <a:gd name="connsiteY1-4" fmla="*/ 0 h 3967090"/>
                <a:gd name="connsiteX2-5" fmla="*/ 6541477 w 6541477"/>
                <a:gd name="connsiteY2-6" fmla="*/ 2419644 h 3967090"/>
                <a:gd name="connsiteX3-7" fmla="*/ 5261297 w 6541477"/>
                <a:gd name="connsiteY3-8" fmla="*/ 3967090 h 3967090"/>
                <a:gd name="connsiteX4-9" fmla="*/ 0 w 6541477"/>
                <a:gd name="connsiteY4-10" fmla="*/ 3967090 h 3967090"/>
                <a:gd name="connsiteX5-11" fmla="*/ 0 w 6541477"/>
                <a:gd name="connsiteY5-12" fmla="*/ 0 h 396709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6541477" h="3967090">
                  <a:moveTo>
                    <a:pt x="0" y="0"/>
                  </a:moveTo>
                  <a:lnTo>
                    <a:pt x="5261297" y="0"/>
                  </a:lnTo>
                  <a:lnTo>
                    <a:pt x="6541477" y="2419644"/>
                  </a:lnTo>
                  <a:lnTo>
                    <a:pt x="5261297" y="3967090"/>
                  </a:lnTo>
                  <a:lnTo>
                    <a:pt x="0" y="396709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kumimoji="1" lang="zh-CN" altLang="en-US">
                <a:sym typeface="+mn-ea"/>
              </a:endParaRPr>
            </a:p>
          </p:txBody>
        </p:sp>
        <p:sp>
          <p:nvSpPr>
            <p:cNvPr id="79" name="五边形 5"/>
            <p:cNvSpPr/>
            <p:nvPr>
              <p:custDataLst>
                <p:tags r:id="rId4"/>
              </p:custDataLst>
            </p:nvPr>
          </p:nvSpPr>
          <p:spPr>
            <a:xfrm>
              <a:off x="-125560" y="2307146"/>
              <a:ext cx="6520618" cy="3767617"/>
            </a:xfrm>
            <a:custGeom>
              <a:avLst/>
              <a:gdLst>
                <a:gd name="connsiteX0" fmla="*/ 0 w 6541477"/>
                <a:gd name="connsiteY0" fmla="*/ 0 h 3967090"/>
                <a:gd name="connsiteX1" fmla="*/ 5261297 w 6541477"/>
                <a:gd name="connsiteY1" fmla="*/ 0 h 3967090"/>
                <a:gd name="connsiteX2" fmla="*/ 6541477 w 6541477"/>
                <a:gd name="connsiteY2" fmla="*/ 1983545 h 3967090"/>
                <a:gd name="connsiteX3" fmla="*/ 5261297 w 6541477"/>
                <a:gd name="connsiteY3" fmla="*/ 3967090 h 3967090"/>
                <a:gd name="connsiteX4" fmla="*/ 0 w 6541477"/>
                <a:gd name="connsiteY4" fmla="*/ 3967090 h 3967090"/>
                <a:gd name="connsiteX5" fmla="*/ 0 w 6541477"/>
                <a:gd name="connsiteY5" fmla="*/ 0 h 3967090"/>
                <a:gd name="connsiteX0-1" fmla="*/ 0 w 6541477"/>
                <a:gd name="connsiteY0-2" fmla="*/ 0 h 3967090"/>
                <a:gd name="connsiteX1-3" fmla="*/ 5261297 w 6541477"/>
                <a:gd name="connsiteY1-4" fmla="*/ 0 h 3967090"/>
                <a:gd name="connsiteX2-5" fmla="*/ 6541477 w 6541477"/>
                <a:gd name="connsiteY2-6" fmla="*/ 2419644 h 3967090"/>
                <a:gd name="connsiteX3-7" fmla="*/ 5261297 w 6541477"/>
                <a:gd name="connsiteY3-8" fmla="*/ 3967090 h 3967090"/>
                <a:gd name="connsiteX4-9" fmla="*/ 0 w 6541477"/>
                <a:gd name="connsiteY4-10" fmla="*/ 3967090 h 3967090"/>
                <a:gd name="connsiteX5-11" fmla="*/ 0 w 6541477"/>
                <a:gd name="connsiteY5-12" fmla="*/ 0 h 396709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6541477" h="3967090">
                  <a:moveTo>
                    <a:pt x="0" y="0"/>
                  </a:moveTo>
                  <a:lnTo>
                    <a:pt x="5261297" y="0"/>
                  </a:lnTo>
                  <a:lnTo>
                    <a:pt x="6541477" y="2419644"/>
                  </a:lnTo>
                  <a:lnTo>
                    <a:pt x="5261297" y="3967090"/>
                  </a:lnTo>
                  <a:lnTo>
                    <a:pt x="0" y="396709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kumimoji="1" lang="zh-CN" altLang="en-US">
                <a:sym typeface="+mn-ea"/>
              </a:endParaRPr>
            </a:p>
          </p:txBody>
        </p:sp>
        <p:sp>
          <p:nvSpPr>
            <p:cNvPr id="80" name="五边形 5"/>
            <p:cNvSpPr/>
            <p:nvPr>
              <p:custDataLst>
                <p:tags r:id="rId5"/>
              </p:custDataLst>
            </p:nvPr>
          </p:nvSpPr>
          <p:spPr>
            <a:xfrm>
              <a:off x="0" y="1275288"/>
              <a:ext cx="4442509" cy="2566884"/>
            </a:xfrm>
            <a:custGeom>
              <a:avLst/>
              <a:gdLst>
                <a:gd name="connsiteX0" fmla="*/ 0 w 6541477"/>
                <a:gd name="connsiteY0" fmla="*/ 0 h 3967090"/>
                <a:gd name="connsiteX1" fmla="*/ 5261297 w 6541477"/>
                <a:gd name="connsiteY1" fmla="*/ 0 h 3967090"/>
                <a:gd name="connsiteX2" fmla="*/ 6541477 w 6541477"/>
                <a:gd name="connsiteY2" fmla="*/ 1983545 h 3967090"/>
                <a:gd name="connsiteX3" fmla="*/ 5261297 w 6541477"/>
                <a:gd name="connsiteY3" fmla="*/ 3967090 h 3967090"/>
                <a:gd name="connsiteX4" fmla="*/ 0 w 6541477"/>
                <a:gd name="connsiteY4" fmla="*/ 3967090 h 3967090"/>
                <a:gd name="connsiteX5" fmla="*/ 0 w 6541477"/>
                <a:gd name="connsiteY5" fmla="*/ 0 h 3967090"/>
                <a:gd name="connsiteX0-1" fmla="*/ 0 w 6541477"/>
                <a:gd name="connsiteY0-2" fmla="*/ 0 h 3967090"/>
                <a:gd name="connsiteX1-3" fmla="*/ 5261297 w 6541477"/>
                <a:gd name="connsiteY1-4" fmla="*/ 0 h 3967090"/>
                <a:gd name="connsiteX2-5" fmla="*/ 6541477 w 6541477"/>
                <a:gd name="connsiteY2-6" fmla="*/ 2419644 h 3967090"/>
                <a:gd name="connsiteX3-7" fmla="*/ 5261297 w 6541477"/>
                <a:gd name="connsiteY3-8" fmla="*/ 3967090 h 3967090"/>
                <a:gd name="connsiteX4-9" fmla="*/ 0 w 6541477"/>
                <a:gd name="connsiteY4-10" fmla="*/ 3967090 h 3967090"/>
                <a:gd name="connsiteX5-11" fmla="*/ 0 w 6541477"/>
                <a:gd name="connsiteY5-12" fmla="*/ 0 h 396709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6541477" h="3967090">
                  <a:moveTo>
                    <a:pt x="0" y="0"/>
                  </a:moveTo>
                  <a:lnTo>
                    <a:pt x="5261297" y="0"/>
                  </a:lnTo>
                  <a:lnTo>
                    <a:pt x="6541477" y="2419644"/>
                  </a:lnTo>
                  <a:lnTo>
                    <a:pt x="5261297" y="3967090"/>
                  </a:lnTo>
                  <a:lnTo>
                    <a:pt x="0" y="396709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kumimoji="1" lang="zh-CN" altLang="en-US">
                <a:sym typeface="+mn-ea"/>
              </a:endParaRPr>
            </a:p>
          </p:txBody>
        </p:sp>
        <p:sp>
          <p:nvSpPr>
            <p:cNvPr id="81" name="五边形 5"/>
            <p:cNvSpPr/>
            <p:nvPr>
              <p:custDataLst>
                <p:tags r:id="rId6"/>
              </p:custDataLst>
            </p:nvPr>
          </p:nvSpPr>
          <p:spPr>
            <a:xfrm>
              <a:off x="-934" y="5539918"/>
              <a:ext cx="1445971" cy="835483"/>
            </a:xfrm>
            <a:custGeom>
              <a:avLst/>
              <a:gdLst>
                <a:gd name="connsiteX0" fmla="*/ 0 w 6541477"/>
                <a:gd name="connsiteY0" fmla="*/ 0 h 3967090"/>
                <a:gd name="connsiteX1" fmla="*/ 5261297 w 6541477"/>
                <a:gd name="connsiteY1" fmla="*/ 0 h 3967090"/>
                <a:gd name="connsiteX2" fmla="*/ 6541477 w 6541477"/>
                <a:gd name="connsiteY2" fmla="*/ 1983545 h 3967090"/>
                <a:gd name="connsiteX3" fmla="*/ 5261297 w 6541477"/>
                <a:gd name="connsiteY3" fmla="*/ 3967090 h 3967090"/>
                <a:gd name="connsiteX4" fmla="*/ 0 w 6541477"/>
                <a:gd name="connsiteY4" fmla="*/ 3967090 h 3967090"/>
                <a:gd name="connsiteX5" fmla="*/ 0 w 6541477"/>
                <a:gd name="connsiteY5" fmla="*/ 0 h 3967090"/>
                <a:gd name="connsiteX0-1" fmla="*/ 0 w 6541477"/>
                <a:gd name="connsiteY0-2" fmla="*/ 0 h 3967090"/>
                <a:gd name="connsiteX1-3" fmla="*/ 5261297 w 6541477"/>
                <a:gd name="connsiteY1-4" fmla="*/ 0 h 3967090"/>
                <a:gd name="connsiteX2-5" fmla="*/ 6541477 w 6541477"/>
                <a:gd name="connsiteY2-6" fmla="*/ 2419644 h 3967090"/>
                <a:gd name="connsiteX3-7" fmla="*/ 5261297 w 6541477"/>
                <a:gd name="connsiteY3-8" fmla="*/ 3967090 h 3967090"/>
                <a:gd name="connsiteX4-9" fmla="*/ 0 w 6541477"/>
                <a:gd name="connsiteY4-10" fmla="*/ 3967090 h 3967090"/>
                <a:gd name="connsiteX5-11" fmla="*/ 0 w 6541477"/>
                <a:gd name="connsiteY5-12" fmla="*/ 0 h 396709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6541477" h="3967090">
                  <a:moveTo>
                    <a:pt x="0" y="0"/>
                  </a:moveTo>
                  <a:lnTo>
                    <a:pt x="5261297" y="0"/>
                  </a:lnTo>
                  <a:lnTo>
                    <a:pt x="6541477" y="2419644"/>
                  </a:lnTo>
                  <a:lnTo>
                    <a:pt x="5261297" y="3967090"/>
                  </a:lnTo>
                  <a:lnTo>
                    <a:pt x="0" y="396709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kumimoji="1" lang="zh-CN" altLang="en-US">
                <a:sym typeface="+mn-ea"/>
              </a:endParaRPr>
            </a:p>
          </p:txBody>
        </p:sp>
      </p:grpSp>
      <p:grpSp>
        <p:nvGrpSpPr>
          <p:cNvPr id="82" name="组合 81"/>
          <p:cNvGrpSpPr/>
          <p:nvPr>
            <p:custDataLst>
              <p:tags r:id="rId7"/>
            </p:custDataLst>
          </p:nvPr>
        </p:nvGrpSpPr>
        <p:grpSpPr>
          <a:xfrm>
            <a:off x="5796940" y="938613"/>
            <a:ext cx="6520618" cy="5079859"/>
            <a:chOff x="5796940" y="938613"/>
            <a:chExt cx="6520618" cy="5079859"/>
          </a:xfrm>
        </p:grpSpPr>
        <p:sp>
          <p:nvSpPr>
            <p:cNvPr id="83" name="五边形 5"/>
            <p:cNvSpPr/>
            <p:nvPr>
              <p:custDataLst>
                <p:tags r:id="rId8"/>
              </p:custDataLst>
            </p:nvPr>
          </p:nvSpPr>
          <p:spPr>
            <a:xfrm rot="10800000">
              <a:off x="5866228" y="1275288"/>
              <a:ext cx="6325771" cy="3655034"/>
            </a:xfrm>
            <a:custGeom>
              <a:avLst/>
              <a:gdLst>
                <a:gd name="connsiteX0" fmla="*/ 0 w 6541477"/>
                <a:gd name="connsiteY0" fmla="*/ 0 h 3967090"/>
                <a:gd name="connsiteX1" fmla="*/ 5261297 w 6541477"/>
                <a:gd name="connsiteY1" fmla="*/ 0 h 3967090"/>
                <a:gd name="connsiteX2" fmla="*/ 6541477 w 6541477"/>
                <a:gd name="connsiteY2" fmla="*/ 1983545 h 3967090"/>
                <a:gd name="connsiteX3" fmla="*/ 5261297 w 6541477"/>
                <a:gd name="connsiteY3" fmla="*/ 3967090 h 3967090"/>
                <a:gd name="connsiteX4" fmla="*/ 0 w 6541477"/>
                <a:gd name="connsiteY4" fmla="*/ 3967090 h 3967090"/>
                <a:gd name="connsiteX5" fmla="*/ 0 w 6541477"/>
                <a:gd name="connsiteY5" fmla="*/ 0 h 3967090"/>
                <a:gd name="connsiteX0-1" fmla="*/ 0 w 6541477"/>
                <a:gd name="connsiteY0-2" fmla="*/ 0 h 3967090"/>
                <a:gd name="connsiteX1-3" fmla="*/ 5261297 w 6541477"/>
                <a:gd name="connsiteY1-4" fmla="*/ 0 h 3967090"/>
                <a:gd name="connsiteX2-5" fmla="*/ 6541477 w 6541477"/>
                <a:gd name="connsiteY2-6" fmla="*/ 2419644 h 3967090"/>
                <a:gd name="connsiteX3-7" fmla="*/ 5261297 w 6541477"/>
                <a:gd name="connsiteY3-8" fmla="*/ 3967090 h 3967090"/>
                <a:gd name="connsiteX4-9" fmla="*/ 0 w 6541477"/>
                <a:gd name="connsiteY4-10" fmla="*/ 3967090 h 3967090"/>
                <a:gd name="connsiteX5-11" fmla="*/ 0 w 6541477"/>
                <a:gd name="connsiteY5-12" fmla="*/ 0 h 396709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6541477" h="3967090">
                  <a:moveTo>
                    <a:pt x="0" y="0"/>
                  </a:moveTo>
                  <a:lnTo>
                    <a:pt x="5261297" y="0"/>
                  </a:lnTo>
                  <a:lnTo>
                    <a:pt x="6541477" y="2419644"/>
                  </a:lnTo>
                  <a:lnTo>
                    <a:pt x="5261297" y="3967090"/>
                  </a:lnTo>
                  <a:lnTo>
                    <a:pt x="0" y="396709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84" name="五边形 5"/>
            <p:cNvSpPr/>
            <p:nvPr>
              <p:custDataLst>
                <p:tags r:id="rId9"/>
              </p:custDataLst>
            </p:nvPr>
          </p:nvSpPr>
          <p:spPr>
            <a:xfrm rot="10800000">
              <a:off x="5796940" y="1218996"/>
              <a:ext cx="6520618" cy="3767617"/>
            </a:xfrm>
            <a:custGeom>
              <a:avLst/>
              <a:gdLst>
                <a:gd name="connsiteX0" fmla="*/ 0 w 6541477"/>
                <a:gd name="connsiteY0" fmla="*/ 0 h 3967090"/>
                <a:gd name="connsiteX1" fmla="*/ 5261297 w 6541477"/>
                <a:gd name="connsiteY1" fmla="*/ 0 h 3967090"/>
                <a:gd name="connsiteX2" fmla="*/ 6541477 w 6541477"/>
                <a:gd name="connsiteY2" fmla="*/ 1983545 h 3967090"/>
                <a:gd name="connsiteX3" fmla="*/ 5261297 w 6541477"/>
                <a:gd name="connsiteY3" fmla="*/ 3967090 h 3967090"/>
                <a:gd name="connsiteX4" fmla="*/ 0 w 6541477"/>
                <a:gd name="connsiteY4" fmla="*/ 3967090 h 3967090"/>
                <a:gd name="connsiteX5" fmla="*/ 0 w 6541477"/>
                <a:gd name="connsiteY5" fmla="*/ 0 h 3967090"/>
                <a:gd name="connsiteX0-1" fmla="*/ 0 w 6541477"/>
                <a:gd name="connsiteY0-2" fmla="*/ 0 h 3967090"/>
                <a:gd name="connsiteX1-3" fmla="*/ 5261297 w 6541477"/>
                <a:gd name="connsiteY1-4" fmla="*/ 0 h 3967090"/>
                <a:gd name="connsiteX2-5" fmla="*/ 6541477 w 6541477"/>
                <a:gd name="connsiteY2-6" fmla="*/ 2419644 h 3967090"/>
                <a:gd name="connsiteX3-7" fmla="*/ 5261297 w 6541477"/>
                <a:gd name="connsiteY3-8" fmla="*/ 3967090 h 3967090"/>
                <a:gd name="connsiteX4-9" fmla="*/ 0 w 6541477"/>
                <a:gd name="connsiteY4-10" fmla="*/ 3967090 h 3967090"/>
                <a:gd name="connsiteX5-11" fmla="*/ 0 w 6541477"/>
                <a:gd name="connsiteY5-12" fmla="*/ 0 h 396709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6541477" h="3967090">
                  <a:moveTo>
                    <a:pt x="0" y="0"/>
                  </a:moveTo>
                  <a:lnTo>
                    <a:pt x="5261297" y="0"/>
                  </a:lnTo>
                  <a:lnTo>
                    <a:pt x="6541477" y="2419644"/>
                  </a:lnTo>
                  <a:lnTo>
                    <a:pt x="5261297" y="3967090"/>
                  </a:lnTo>
                  <a:lnTo>
                    <a:pt x="0" y="396709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8575">
              <a:gradFill>
                <a:gsLst>
                  <a:gs pos="2500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6" name="五边形 5"/>
            <p:cNvSpPr/>
            <p:nvPr>
              <p:custDataLst>
                <p:tags r:id="rId10"/>
              </p:custDataLst>
            </p:nvPr>
          </p:nvSpPr>
          <p:spPr>
            <a:xfrm rot="10800000">
              <a:off x="10746028" y="938613"/>
              <a:ext cx="1445971" cy="835483"/>
            </a:xfrm>
            <a:custGeom>
              <a:avLst/>
              <a:gdLst>
                <a:gd name="connsiteX0" fmla="*/ 0 w 6541477"/>
                <a:gd name="connsiteY0" fmla="*/ 0 h 3967090"/>
                <a:gd name="connsiteX1" fmla="*/ 5261297 w 6541477"/>
                <a:gd name="connsiteY1" fmla="*/ 0 h 3967090"/>
                <a:gd name="connsiteX2" fmla="*/ 6541477 w 6541477"/>
                <a:gd name="connsiteY2" fmla="*/ 1983545 h 3967090"/>
                <a:gd name="connsiteX3" fmla="*/ 5261297 w 6541477"/>
                <a:gd name="connsiteY3" fmla="*/ 3967090 h 3967090"/>
                <a:gd name="connsiteX4" fmla="*/ 0 w 6541477"/>
                <a:gd name="connsiteY4" fmla="*/ 3967090 h 3967090"/>
                <a:gd name="connsiteX5" fmla="*/ 0 w 6541477"/>
                <a:gd name="connsiteY5" fmla="*/ 0 h 3967090"/>
                <a:gd name="connsiteX0-1" fmla="*/ 0 w 6541477"/>
                <a:gd name="connsiteY0-2" fmla="*/ 0 h 3967090"/>
                <a:gd name="connsiteX1-3" fmla="*/ 5261297 w 6541477"/>
                <a:gd name="connsiteY1-4" fmla="*/ 0 h 3967090"/>
                <a:gd name="connsiteX2-5" fmla="*/ 6541477 w 6541477"/>
                <a:gd name="connsiteY2-6" fmla="*/ 2419644 h 3967090"/>
                <a:gd name="connsiteX3-7" fmla="*/ 5261297 w 6541477"/>
                <a:gd name="connsiteY3-8" fmla="*/ 3967090 h 3967090"/>
                <a:gd name="connsiteX4-9" fmla="*/ 0 w 6541477"/>
                <a:gd name="connsiteY4-10" fmla="*/ 3967090 h 3967090"/>
                <a:gd name="connsiteX5-11" fmla="*/ 0 w 6541477"/>
                <a:gd name="connsiteY5-12" fmla="*/ 0 h 396709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6541477" h="3967090">
                  <a:moveTo>
                    <a:pt x="0" y="0"/>
                  </a:moveTo>
                  <a:lnTo>
                    <a:pt x="5261297" y="0"/>
                  </a:lnTo>
                  <a:lnTo>
                    <a:pt x="6541477" y="2419644"/>
                  </a:lnTo>
                  <a:lnTo>
                    <a:pt x="5261297" y="3967090"/>
                  </a:lnTo>
                  <a:lnTo>
                    <a:pt x="0" y="396709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40000"/>
                    <a:lumOff val="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5" name="五边形 5"/>
            <p:cNvSpPr/>
            <p:nvPr>
              <p:custDataLst>
                <p:tags r:id="rId11"/>
              </p:custDataLst>
            </p:nvPr>
          </p:nvSpPr>
          <p:spPr>
            <a:xfrm rot="10800000">
              <a:off x="7749491" y="3451588"/>
              <a:ext cx="4442509" cy="2566884"/>
            </a:xfrm>
            <a:custGeom>
              <a:avLst/>
              <a:gdLst>
                <a:gd name="connsiteX0" fmla="*/ 0 w 6541477"/>
                <a:gd name="connsiteY0" fmla="*/ 0 h 3967090"/>
                <a:gd name="connsiteX1" fmla="*/ 5261297 w 6541477"/>
                <a:gd name="connsiteY1" fmla="*/ 0 h 3967090"/>
                <a:gd name="connsiteX2" fmla="*/ 6541477 w 6541477"/>
                <a:gd name="connsiteY2" fmla="*/ 1983545 h 3967090"/>
                <a:gd name="connsiteX3" fmla="*/ 5261297 w 6541477"/>
                <a:gd name="connsiteY3" fmla="*/ 3967090 h 3967090"/>
                <a:gd name="connsiteX4" fmla="*/ 0 w 6541477"/>
                <a:gd name="connsiteY4" fmla="*/ 3967090 h 3967090"/>
                <a:gd name="connsiteX5" fmla="*/ 0 w 6541477"/>
                <a:gd name="connsiteY5" fmla="*/ 0 h 3967090"/>
                <a:gd name="connsiteX0-1" fmla="*/ 0 w 6541477"/>
                <a:gd name="connsiteY0-2" fmla="*/ 0 h 3967090"/>
                <a:gd name="connsiteX1-3" fmla="*/ 5261297 w 6541477"/>
                <a:gd name="connsiteY1-4" fmla="*/ 0 h 3967090"/>
                <a:gd name="connsiteX2-5" fmla="*/ 6541477 w 6541477"/>
                <a:gd name="connsiteY2-6" fmla="*/ 2419644 h 3967090"/>
                <a:gd name="connsiteX3-7" fmla="*/ 5261297 w 6541477"/>
                <a:gd name="connsiteY3-8" fmla="*/ 3967090 h 3967090"/>
                <a:gd name="connsiteX4-9" fmla="*/ 0 w 6541477"/>
                <a:gd name="connsiteY4-10" fmla="*/ 3967090 h 3967090"/>
                <a:gd name="connsiteX5-11" fmla="*/ 0 w 6541477"/>
                <a:gd name="connsiteY5-12" fmla="*/ 0 h 396709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6541477" h="3967090">
                  <a:moveTo>
                    <a:pt x="0" y="0"/>
                  </a:moveTo>
                  <a:lnTo>
                    <a:pt x="5261297" y="0"/>
                  </a:lnTo>
                  <a:lnTo>
                    <a:pt x="6541477" y="2419644"/>
                  </a:lnTo>
                  <a:lnTo>
                    <a:pt x="5261297" y="3967090"/>
                  </a:lnTo>
                  <a:lnTo>
                    <a:pt x="0" y="396709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87" name="组合 86"/>
          <p:cNvGrpSpPr/>
          <p:nvPr>
            <p:custDataLst>
              <p:tags r:id="rId12"/>
            </p:custDataLst>
          </p:nvPr>
        </p:nvGrpSpPr>
        <p:grpSpPr>
          <a:xfrm>
            <a:off x="727616" y="2574933"/>
            <a:ext cx="4297680" cy="2571179"/>
            <a:chOff x="629643" y="2574933"/>
            <a:chExt cx="4297680" cy="2571179"/>
          </a:xfrm>
        </p:grpSpPr>
        <p:sp>
          <p:nvSpPr>
            <p:cNvPr id="88" name="文本框 87"/>
            <p:cNvSpPr txBox="1"/>
            <p:nvPr>
              <p:custDataLst>
                <p:tags r:id="rId13"/>
              </p:custDataLst>
            </p:nvPr>
          </p:nvSpPr>
          <p:spPr>
            <a:xfrm>
              <a:off x="719647" y="2574933"/>
              <a:ext cx="1382110" cy="6170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kumimoji="1" lang="zh-CN" altLang="en-US" sz="2800" b="1" spc="300" dirty="0">
                  <a:solidFill>
                    <a:schemeClr val="accent1">
                      <a:lumMod val="75000"/>
                    </a:schemeClr>
                  </a:solidFill>
                  <a:latin typeface="华光小标宋_CNKI" panose="02000500000000000000" pitchFamily="2" charset="-122"/>
                  <a:ea typeface="华光小标宋_CNKI" panose="02000500000000000000" pitchFamily="2" charset="-122"/>
                </a:rPr>
                <a:t>硬实力</a:t>
              </a:r>
              <a:endParaRPr kumimoji="1" lang="zh-CN" altLang="en-US" sz="2800" b="1" spc="300" dirty="0">
                <a:solidFill>
                  <a:schemeClr val="accent1">
                    <a:lumMod val="75000"/>
                  </a:schemeClr>
                </a:solidFill>
                <a:latin typeface="华光小标宋_CNKI" panose="02000500000000000000" pitchFamily="2" charset="-122"/>
                <a:ea typeface="华光小标宋_CNKI" panose="02000500000000000000" pitchFamily="2" charset="-122"/>
              </a:endParaRPr>
            </a:p>
          </p:txBody>
        </p:sp>
        <p:sp>
          <p:nvSpPr>
            <p:cNvPr id="89" name="直角三角形 88"/>
            <p:cNvSpPr/>
            <p:nvPr>
              <p:custDataLst>
                <p:tags r:id="rId14"/>
              </p:custDataLst>
            </p:nvPr>
          </p:nvSpPr>
          <p:spPr>
            <a:xfrm rot="13500000">
              <a:off x="2099562" y="2815822"/>
              <a:ext cx="189291" cy="189291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0">
              <a:srgbClr val="FFFFFF"/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0" name="文本框 89"/>
            <p:cNvSpPr txBox="1"/>
            <p:nvPr>
              <p:custDataLst>
                <p:tags r:id="rId15"/>
              </p:custDataLst>
            </p:nvPr>
          </p:nvSpPr>
          <p:spPr>
            <a:xfrm>
              <a:off x="629643" y="3136337"/>
              <a:ext cx="4297680" cy="2009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342900" indent="-342900">
                <a:lnSpc>
                  <a:spcPct val="130000"/>
                </a:lnSpc>
                <a:buFont typeface="Wingdings" panose="05000000000000000000" pitchFamily="2" charset="2"/>
                <a:buChar char="p"/>
              </a:pPr>
              <a:r>
                <a:rPr kumimoji="1" lang="zh-CN" altLang="en-US" sz="2400" spc="300" dirty="0">
                  <a:latin typeface="+mn-ea"/>
                </a:rPr>
                <a:t>绩点排名、百分比</a:t>
              </a:r>
              <a:endParaRPr kumimoji="1" lang="en-US" altLang="zh-CN" sz="2400" spc="300" dirty="0">
                <a:latin typeface="+mn-ea"/>
              </a:endParaRPr>
            </a:p>
            <a:p>
              <a:pPr marL="342900" indent="-342900">
                <a:lnSpc>
                  <a:spcPct val="130000"/>
                </a:lnSpc>
                <a:buFont typeface="Wingdings" panose="05000000000000000000" pitchFamily="2" charset="2"/>
                <a:buChar char="p"/>
              </a:pPr>
              <a:r>
                <a:rPr kumimoji="1" lang="zh-CN" altLang="en-US" sz="2400" spc="300" dirty="0">
                  <a:latin typeface="+mn-ea"/>
                </a:rPr>
                <a:t>英语四六级、托福雅思</a:t>
              </a:r>
              <a:endParaRPr kumimoji="1" lang="en-US" altLang="zh-CN" sz="2400" spc="300" dirty="0">
                <a:latin typeface="+mn-ea"/>
              </a:endParaRPr>
            </a:p>
            <a:p>
              <a:pPr marL="342900" indent="-342900">
                <a:lnSpc>
                  <a:spcPct val="130000"/>
                </a:lnSpc>
                <a:buFont typeface="Wingdings" panose="05000000000000000000" pitchFamily="2" charset="2"/>
                <a:buChar char="p"/>
              </a:pPr>
              <a:r>
                <a:rPr kumimoji="1" lang="zh-CN" altLang="en-US" sz="2400" spc="300" dirty="0">
                  <a:latin typeface="+mn-ea"/>
                </a:rPr>
                <a:t>课程成绩</a:t>
              </a:r>
              <a:endParaRPr kumimoji="1" lang="en-US" altLang="zh-CN" sz="2400" spc="300" dirty="0">
                <a:latin typeface="+mn-ea"/>
              </a:endParaRPr>
            </a:p>
            <a:p>
              <a:pPr marL="342900" indent="-342900">
                <a:lnSpc>
                  <a:spcPct val="130000"/>
                </a:lnSpc>
                <a:buFont typeface="Wingdings" panose="05000000000000000000" pitchFamily="2" charset="2"/>
                <a:buChar char="p"/>
              </a:pPr>
              <a:r>
                <a:rPr kumimoji="1" lang="zh-CN" altLang="en-US" sz="2400" spc="300" dirty="0">
                  <a:latin typeface="+mn-ea"/>
                </a:rPr>
                <a:t>是否为双一流学校、学科</a:t>
              </a:r>
              <a:endParaRPr kumimoji="1" lang="zh-CN" altLang="en-US" sz="2400" spc="300" dirty="0">
                <a:latin typeface="+mn-ea"/>
              </a:endParaRPr>
            </a:p>
          </p:txBody>
        </p:sp>
      </p:grpSp>
      <p:grpSp>
        <p:nvGrpSpPr>
          <p:cNvPr id="91" name="组合 90"/>
          <p:cNvGrpSpPr/>
          <p:nvPr>
            <p:custDataLst>
              <p:tags r:id="rId16"/>
            </p:custDataLst>
          </p:nvPr>
        </p:nvGrpSpPr>
        <p:grpSpPr>
          <a:xfrm>
            <a:off x="7165657" y="1475007"/>
            <a:ext cx="4297680" cy="2545162"/>
            <a:chOff x="7296288" y="1475007"/>
            <a:chExt cx="4297680" cy="2545162"/>
          </a:xfrm>
        </p:grpSpPr>
        <p:sp>
          <p:nvSpPr>
            <p:cNvPr id="92" name="文本框 91"/>
            <p:cNvSpPr txBox="1"/>
            <p:nvPr>
              <p:custDataLst>
                <p:tags r:id="rId17"/>
              </p:custDataLst>
            </p:nvPr>
          </p:nvSpPr>
          <p:spPr>
            <a:xfrm>
              <a:off x="10214315" y="1475007"/>
              <a:ext cx="1369695" cy="6508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30000"/>
                </a:lnSpc>
                <a:buClrTx/>
                <a:buSzTx/>
                <a:buFontTx/>
              </a:pPr>
              <a:r>
                <a:rPr kumimoji="1" lang="zh-CN" altLang="en-US" sz="2800" b="1" spc="300" dirty="0">
                  <a:solidFill>
                    <a:schemeClr val="accent1">
                      <a:lumMod val="75000"/>
                    </a:schemeClr>
                  </a:solidFill>
                  <a:latin typeface="华光小标宋_CNKI" panose="02000500000000000000" pitchFamily="2" charset="-122"/>
                  <a:ea typeface="华光小标宋_CNKI" panose="02000500000000000000" pitchFamily="2" charset="-122"/>
                </a:rPr>
                <a:t>软实力</a:t>
              </a:r>
              <a:endParaRPr kumimoji="1" lang="zh-CN" altLang="en-US" sz="2800" b="1" spc="300" dirty="0">
                <a:solidFill>
                  <a:schemeClr val="accent1">
                    <a:lumMod val="75000"/>
                  </a:schemeClr>
                </a:solidFill>
                <a:latin typeface="华光小标宋_CNKI" panose="02000500000000000000" pitchFamily="2" charset="-122"/>
                <a:ea typeface="华光小标宋_CNKI" panose="02000500000000000000" pitchFamily="2" charset="-122"/>
              </a:endParaRPr>
            </a:p>
          </p:txBody>
        </p:sp>
        <p:sp>
          <p:nvSpPr>
            <p:cNvPr id="93" name="直角三角形 92"/>
            <p:cNvSpPr/>
            <p:nvPr>
              <p:custDataLst>
                <p:tags r:id="rId18"/>
              </p:custDataLst>
            </p:nvPr>
          </p:nvSpPr>
          <p:spPr>
            <a:xfrm rot="2700000">
              <a:off x="10072323" y="1710533"/>
              <a:ext cx="189291" cy="189291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4" name="文本框 93"/>
            <p:cNvSpPr txBox="1"/>
            <p:nvPr>
              <p:custDataLst>
                <p:tags r:id="rId19"/>
              </p:custDataLst>
            </p:nvPr>
          </p:nvSpPr>
          <p:spPr>
            <a:xfrm>
              <a:off x="7296288" y="2010394"/>
              <a:ext cx="4297680" cy="2009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342900" indent="-342900">
                <a:lnSpc>
                  <a:spcPct val="130000"/>
                </a:lnSpc>
                <a:buFont typeface="Wingdings" panose="05000000000000000000" pitchFamily="2" charset="2"/>
                <a:buChar char="p"/>
              </a:pPr>
              <a:r>
                <a:rPr kumimoji="1" lang="zh-CN" altLang="en-US" sz="2400" spc="300" dirty="0">
                  <a:latin typeface="+mn-ea"/>
                </a:rPr>
                <a:t>学科竞赛、知名竞赛成绩</a:t>
              </a:r>
              <a:endParaRPr kumimoji="1" lang="en-US" altLang="zh-CN" sz="2400" spc="300" dirty="0">
                <a:latin typeface="+mn-ea"/>
              </a:endParaRPr>
            </a:p>
            <a:p>
              <a:pPr marL="342900" indent="-342900">
                <a:lnSpc>
                  <a:spcPct val="130000"/>
                </a:lnSpc>
                <a:buFont typeface="Wingdings" panose="05000000000000000000" pitchFamily="2" charset="2"/>
                <a:buChar char="p"/>
              </a:pPr>
              <a:r>
                <a:rPr kumimoji="1" lang="zh-CN" altLang="en-US" sz="2400" spc="300" dirty="0">
                  <a:latin typeface="+mn-ea"/>
                </a:rPr>
                <a:t>科研经历、论文专利情况</a:t>
              </a:r>
              <a:endParaRPr kumimoji="1" lang="en-US" altLang="zh-CN" sz="2400" spc="300" dirty="0">
                <a:latin typeface="+mn-ea"/>
              </a:endParaRPr>
            </a:p>
            <a:p>
              <a:pPr marL="342900" indent="-342900">
                <a:lnSpc>
                  <a:spcPct val="130000"/>
                </a:lnSpc>
                <a:buFont typeface="Wingdings" panose="05000000000000000000" pitchFamily="2" charset="2"/>
                <a:buChar char="p"/>
              </a:pPr>
              <a:r>
                <a:rPr kumimoji="1" lang="zh-CN" altLang="en-US" sz="2400" spc="300" dirty="0">
                  <a:latin typeface="+mn-ea"/>
                </a:rPr>
                <a:t>实习经历、学生工作</a:t>
              </a:r>
              <a:endParaRPr kumimoji="1" lang="en-US" altLang="zh-CN" sz="2400" spc="300" dirty="0">
                <a:latin typeface="+mn-ea"/>
              </a:endParaRPr>
            </a:p>
            <a:p>
              <a:pPr marL="342900" indent="-342900">
                <a:lnSpc>
                  <a:spcPct val="130000"/>
                </a:lnSpc>
                <a:buFont typeface="Wingdings" panose="05000000000000000000" pitchFamily="2" charset="2"/>
                <a:buChar char="p"/>
              </a:pPr>
              <a:r>
                <a:rPr kumimoji="1" lang="zh-CN" altLang="en-US" sz="2400" spc="300" dirty="0">
                  <a:latin typeface="+mn-ea"/>
                </a:rPr>
                <a:t>个人面试临场表现</a:t>
              </a:r>
              <a:endParaRPr kumimoji="1" lang="en-US" altLang="zh-CN" sz="2400" spc="300" dirty="0">
                <a:latin typeface="+mn-ea"/>
              </a:endParaRPr>
            </a:p>
          </p:txBody>
        </p:sp>
      </p:grpSp>
      <p:sp>
        <p:nvSpPr>
          <p:cNvPr id="95" name="文本框 94"/>
          <p:cNvSpPr txBox="1"/>
          <p:nvPr>
            <p:custDataLst>
              <p:tags r:id="rId20"/>
            </p:custDataLst>
          </p:nvPr>
        </p:nvSpPr>
        <p:spPr>
          <a:xfrm>
            <a:off x="2552606" y="2574933"/>
            <a:ext cx="1765300" cy="650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buClrTx/>
              <a:buSzTx/>
              <a:buFontTx/>
            </a:pPr>
            <a:r>
              <a:rPr kumimoji="1" lang="zh-CN" altLang="en-US" sz="2800" b="1" spc="300" dirty="0">
                <a:solidFill>
                  <a:schemeClr val="accent1">
                    <a:lumMod val="75000"/>
                  </a:schemeClr>
                </a:solidFill>
                <a:latin typeface="华光小标宋_CNKI" panose="02000500000000000000" pitchFamily="2" charset="-122"/>
                <a:ea typeface="华光小标宋_CNKI" panose="02000500000000000000" pitchFamily="2" charset="-122"/>
              </a:rPr>
              <a:t>能否入营</a:t>
            </a:r>
            <a:endParaRPr kumimoji="1" lang="zh-CN" altLang="en-US" sz="2800" b="1" spc="300" dirty="0">
              <a:solidFill>
                <a:schemeClr val="accent1">
                  <a:lumMod val="75000"/>
                </a:schemeClr>
              </a:solidFill>
              <a:latin typeface="华光小标宋_CNKI" panose="02000500000000000000" pitchFamily="2" charset="-122"/>
              <a:ea typeface="华光小标宋_CNKI" panose="02000500000000000000" pitchFamily="2" charset="-122"/>
            </a:endParaRPr>
          </a:p>
        </p:txBody>
      </p:sp>
      <p:sp>
        <p:nvSpPr>
          <p:cNvPr id="96" name="文本框 95"/>
          <p:cNvSpPr txBox="1"/>
          <p:nvPr>
            <p:custDataLst>
              <p:tags r:id="rId21"/>
            </p:custDataLst>
          </p:nvPr>
        </p:nvSpPr>
        <p:spPr>
          <a:xfrm>
            <a:off x="8059158" y="1465582"/>
            <a:ext cx="1781258" cy="6170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sz="2800" b="1" spc="300" dirty="0">
                <a:solidFill>
                  <a:schemeClr val="accent1">
                    <a:lumMod val="75000"/>
                  </a:schemeClr>
                </a:solidFill>
                <a:latin typeface="华光小标宋_CNKI" panose="02000500000000000000" pitchFamily="2" charset="-122"/>
                <a:ea typeface="华光小标宋_CNKI" panose="02000500000000000000" pitchFamily="2" charset="-122"/>
              </a:rPr>
              <a:t>能否录取</a:t>
            </a:r>
            <a:endParaRPr kumimoji="1" lang="zh-CN" altLang="en-US" sz="2800" b="1" spc="300" dirty="0">
              <a:solidFill>
                <a:schemeClr val="accent1">
                  <a:lumMod val="75000"/>
                </a:schemeClr>
              </a:solidFill>
              <a:latin typeface="华光小标宋_CNKI" panose="02000500000000000000" pitchFamily="2" charset="-122"/>
              <a:ea typeface="华光小标宋_CNKI" panose="02000500000000000000" pitchFamily="2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35032"/>
            <a:ext cx="12192000" cy="85873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6547599"/>
            <a:ext cx="12192000" cy="310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16"/>
          <p:cNvSpPr txBox="1"/>
          <p:nvPr/>
        </p:nvSpPr>
        <p:spPr>
          <a:xfrm>
            <a:off x="0" y="107923"/>
            <a:ext cx="730830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最后的话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—Q&amp;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</a:t>
            </a:r>
            <a:endParaRPr lang="en-US" altLang="zh-CN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15281" y="604775"/>
            <a:ext cx="3435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平行四边形 9"/>
          <p:cNvSpPr/>
          <p:nvPr/>
        </p:nvSpPr>
        <p:spPr>
          <a:xfrm>
            <a:off x="5013484" y="-38648"/>
            <a:ext cx="383007" cy="865629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/>
        </p:nvSpPr>
        <p:spPr>
          <a:xfrm>
            <a:off x="5447291" y="-38648"/>
            <a:ext cx="383007" cy="862353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2"/>
          <p:cNvSpPr txBox="1"/>
          <p:nvPr/>
        </p:nvSpPr>
        <p:spPr>
          <a:xfrm>
            <a:off x="11701264" y="6527482"/>
            <a:ext cx="981472" cy="24197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961DDD-C436-4908-ACFB-32AF8C4633EB}" type="slidenum">
              <a:rPr lang="zh-CN" altLang="en-US" smtClean="0">
                <a:solidFill>
                  <a:schemeClr val="bg1"/>
                </a:solidFill>
              </a:rPr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709" y="-31391"/>
            <a:ext cx="1086465" cy="1054297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391160" y="1022985"/>
            <a:ext cx="11889105" cy="5908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b="1">
                <a:solidFill>
                  <a:schemeClr val="accent1">
                    <a:lumMod val="75000"/>
                  </a:schemeClr>
                </a:solidFill>
                <a:sym typeface="+mn-ea"/>
              </a:rPr>
              <a:t>1.</a:t>
            </a:r>
            <a:r>
              <a:rPr lang="zh-CN" altLang="en-US" b="1">
                <a:solidFill>
                  <a:schemeClr val="accent1">
                    <a:lumMod val="75000"/>
                  </a:schemeClr>
                </a:solidFill>
                <a:sym typeface="+mn-ea"/>
              </a:rPr>
              <a:t>关于方向的选择?</a:t>
            </a:r>
            <a:endParaRPr lang="zh-CN" altLang="en-US" b="1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sym typeface="+mn-ea"/>
              </a:rPr>
              <a:t>个人兴趣+慎选风口+选择一些挑战性的、通用性的、有价值的方向</a:t>
            </a:r>
            <a:endParaRPr lang="zh-CN" altLang="en-US" b="1">
              <a:sym typeface="+mn-ea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b="1">
                <a:solidFill>
                  <a:schemeClr val="accent1">
                    <a:lumMod val="75000"/>
                  </a:schemeClr>
                </a:solidFill>
                <a:sym typeface="+mn-ea"/>
              </a:rPr>
              <a:t>2.关于wl的看法?</a:t>
            </a:r>
            <a:endParaRPr lang="en-US" altLang="zh-CN" b="1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sym typeface="+mn-ea"/>
              </a:rPr>
              <a:t>相信鸽子！</a:t>
            </a:r>
            <a:endParaRPr lang="zh-CN" altLang="en-US" b="1"/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b="1">
                <a:solidFill>
                  <a:schemeClr val="accent1">
                    <a:lumMod val="75000"/>
                  </a:schemeClr>
                </a:solidFill>
                <a:sym typeface="+mn-ea"/>
              </a:rPr>
              <a:t>3.关于硕士或者博士的选择?</a:t>
            </a:r>
            <a:endParaRPr lang="en-US" altLang="zh-CN" b="1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sym typeface="+mn-ea"/>
              </a:rPr>
              <a:t>Title+老师+个人倾向[选调+科研+就业+地域倾向]</a:t>
            </a:r>
            <a:endParaRPr lang="zh-CN" altLang="en-US" b="1"/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b="1">
                <a:solidFill>
                  <a:schemeClr val="accent1">
                    <a:lumMod val="75000"/>
                  </a:schemeClr>
                </a:solidFill>
                <a:sym typeface="+mn-ea"/>
              </a:rPr>
              <a:t>4.关于四六级英语成绩?</a:t>
            </a:r>
            <a:endParaRPr lang="en-US" altLang="zh-CN" b="1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sym typeface="+mn-ea"/>
              </a:rPr>
              <a:t>425是门槛，480够用，500以上完全够用</a:t>
            </a:r>
            <a:endParaRPr lang="zh-CN" altLang="en-US" b="1"/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b="1">
                <a:solidFill>
                  <a:schemeClr val="accent1">
                    <a:lumMod val="75000"/>
                  </a:schemeClr>
                </a:solidFill>
                <a:sym typeface="+mn-ea"/>
              </a:rPr>
              <a:t>5.关于弱com和强com?关于弱com的口头offer?</a:t>
            </a:r>
            <a:endParaRPr lang="en-US" altLang="zh-CN" b="1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sym typeface="+mn-ea"/>
              </a:rPr>
              <a:t>弱com+提前打工≠一定就要 ，口头offer≠实际offer，看老师人品+目标学校/学院，有offer尽早释放其他offer</a:t>
            </a:r>
            <a:endParaRPr lang="zh-CN" altLang="en-US" b="1"/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b="1">
                <a:solidFill>
                  <a:schemeClr val="accent1">
                    <a:lumMod val="75000"/>
                  </a:schemeClr>
                </a:solidFill>
                <a:sym typeface="+mn-ea"/>
              </a:rPr>
              <a:t>6.关于工程硕博、生医工、联培的建议?</a:t>
            </a:r>
            <a:endParaRPr lang="en-US" altLang="zh-CN" b="1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sym typeface="+mn-ea"/>
              </a:rPr>
              <a:t>慎选，联培也要分联培的地方，冲</a:t>
            </a:r>
            <a:r>
              <a:rPr lang="en-US" altLang="zh-CN" b="1">
                <a:sym typeface="+mn-ea"/>
              </a:rPr>
              <a:t>title</a:t>
            </a:r>
            <a:r>
              <a:rPr lang="zh-CN" altLang="en-US" b="1">
                <a:sym typeface="+mn-ea"/>
              </a:rPr>
              <a:t>也要三思。</a:t>
            </a:r>
            <a:endParaRPr lang="zh-CN" altLang="en-US" b="1">
              <a:sym typeface="+mn-ea"/>
            </a:endParaRPr>
          </a:p>
          <a:p>
            <a:pPr>
              <a:lnSpc>
                <a:spcPct val="150000"/>
              </a:lnSpc>
            </a:pPr>
            <a:endParaRPr lang="zh-CN" altLang="en-US"/>
          </a:p>
          <a:p>
            <a:pPr>
              <a:lnSpc>
                <a:spcPct val="150000"/>
              </a:lnSpc>
            </a:pPr>
            <a:endParaRPr lang="zh-CN" altLang="en-US"/>
          </a:p>
        </p:txBody>
      </p:sp>
      <p:pic>
        <p:nvPicPr>
          <p:cNvPr id="48" name="图片 47" descr="867928B30AC9E6E459892118BA07B1A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1410" y="2011680"/>
            <a:ext cx="3460115" cy="209931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35032"/>
            <a:ext cx="12192000" cy="85873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6547599"/>
            <a:ext cx="12192000" cy="310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16"/>
          <p:cNvSpPr txBox="1"/>
          <p:nvPr/>
        </p:nvSpPr>
        <p:spPr>
          <a:xfrm>
            <a:off x="0" y="107923"/>
            <a:ext cx="730830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最后的话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圣经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15281" y="604775"/>
            <a:ext cx="3435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平行四边形 9"/>
          <p:cNvSpPr/>
          <p:nvPr/>
        </p:nvSpPr>
        <p:spPr>
          <a:xfrm>
            <a:off x="5013484" y="-38648"/>
            <a:ext cx="383007" cy="865629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/>
        </p:nvSpPr>
        <p:spPr>
          <a:xfrm>
            <a:off x="5447291" y="-38648"/>
            <a:ext cx="383007" cy="862353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2"/>
          <p:cNvSpPr txBox="1"/>
          <p:nvPr/>
        </p:nvSpPr>
        <p:spPr>
          <a:xfrm>
            <a:off x="11701264" y="6527482"/>
            <a:ext cx="981472" cy="24197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961DDD-C436-4908-ACFB-32AF8C4633EB}" type="slidenum">
              <a:rPr lang="zh-CN" altLang="en-US" smtClean="0">
                <a:solidFill>
                  <a:schemeClr val="bg1"/>
                </a:solidFill>
              </a:rPr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709" y="-31391"/>
            <a:ext cx="1086465" cy="1054297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965" y="2084434"/>
            <a:ext cx="9078668" cy="4257645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403412" y="885713"/>
            <a:ext cx="10139082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赌狗圣经是真的吗？</a:t>
            </a:r>
            <a:endParaRPr lang="en-US" altLang="zh-CN" sz="3600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r>
              <a:rPr lang="zh-CN" altLang="en-US" sz="36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大概率 </a:t>
            </a:r>
            <a:r>
              <a:rPr lang="en-US" altLang="zh-CN" sz="36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— </a:t>
            </a:r>
            <a:r>
              <a:rPr lang="zh-CN" altLang="en-US" sz="36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是真的，但是，是有</a:t>
            </a: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前提条件</a:t>
            </a:r>
            <a:r>
              <a:rPr lang="zh-CN" altLang="en-US" sz="36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的。</a:t>
            </a:r>
            <a:endParaRPr lang="zh-CN" altLang="en-US" sz="3600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81318" y="2084434"/>
            <a:ext cx="9168315" cy="4257645"/>
          </a:xfrm>
          <a:prstGeom prst="rect">
            <a:avLst/>
          </a:prstGeom>
          <a:noFill/>
          <a:ln w="3810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p>
            <a:pPr algn="ctr"/>
            <a:endParaRPr kumimoji="1" lang="zh-CN" altLang="en-US" sz="32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" y="0"/>
            <a:ext cx="3403262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B0252A"/>
              </a:solidFill>
              <a:latin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31695" y="1023784"/>
            <a:ext cx="1478130" cy="119888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介绍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提纲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960270" y="5648554"/>
            <a:ext cx="1420980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8867777" y="6279234"/>
            <a:ext cx="3324225" cy="77117"/>
          </a:xfrm>
          <a:prstGeom prst="rect">
            <a:avLst/>
          </a:prstGeom>
          <a:gradFill flip="none" rotWithShape="1">
            <a:gsLst>
              <a:gs pos="36000">
                <a:schemeClr val="accent1">
                  <a:lumMod val="60000"/>
                  <a:lumOff val="40000"/>
                </a:schemeClr>
              </a:gs>
              <a:gs pos="0">
                <a:schemeClr val="accent1">
                  <a:lumMod val="20000"/>
                  <a:lumOff val="80000"/>
                </a:schemeClr>
              </a:gs>
              <a:gs pos="17000">
                <a:schemeClr val="accent1">
                  <a:lumMod val="40000"/>
                  <a:lumOff val="60000"/>
                </a:schemeClr>
              </a:gs>
              <a:gs pos="74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10922804" y="811059"/>
            <a:ext cx="215549" cy="21272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charset="-122"/>
            </a:endParaRPr>
          </a:p>
        </p:txBody>
      </p:sp>
      <p:grpSp>
        <p:nvGrpSpPr>
          <p:cNvPr id="2" name="组合 1"/>
          <p:cNvGrpSpPr/>
          <p:nvPr>
            <p:custDataLst>
              <p:tags r:id="rId1"/>
            </p:custDataLst>
          </p:nvPr>
        </p:nvGrpSpPr>
        <p:grpSpPr>
          <a:xfrm>
            <a:off x="4772589" y="1585339"/>
            <a:ext cx="5517878" cy="602488"/>
            <a:chOff x="4772589" y="1617089"/>
            <a:chExt cx="5517878" cy="602488"/>
          </a:xfrm>
        </p:grpSpPr>
        <p:sp>
          <p:nvSpPr>
            <p:cNvPr id="13" name="Text Box 13"/>
            <p:cNvSpPr txBox="1">
              <a:spLocks noChangeArrowheads="1"/>
            </p:cNvSpPr>
            <p:nvPr>
              <p:custDataLst>
                <p:tags r:id="rId2"/>
              </p:custDataLst>
            </p:nvPr>
          </p:nvSpPr>
          <p:spPr bwMode="gray">
            <a:xfrm>
              <a:off x="5919776" y="1617089"/>
              <a:ext cx="3937550" cy="583565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>
              <a:defPPr>
                <a:defRPr lang="zh-CN"/>
              </a:defPPr>
              <a:lvl1pPr eaLnBrk="0" hangingPunct="0">
                <a:lnSpc>
                  <a:spcPct val="100000"/>
                </a:lnSpc>
                <a:buClrTx/>
                <a:buFontTx/>
                <a:buNone/>
                <a:defRPr kumimoji="0" sz="2800" b="1">
                  <a:solidFill>
                    <a:srgbClr val="003399"/>
                  </a:solidFill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pPr algn="ctr">
                <a:buSzTx/>
              </a:pPr>
              <a:r>
                <a:rPr lang="zh-CN" altLang="en-US" sz="3200" dirty="0">
                  <a:solidFill>
                    <a:schemeClr val="accent1">
                      <a:lumMod val="75000"/>
                    </a:schemeClr>
                  </a:solidFill>
                  <a:sym typeface="+mn-ea"/>
                </a:rPr>
                <a:t>个人简介</a:t>
              </a:r>
              <a:endParaRPr lang="zh-CN" altLang="en-US" sz="3200" dirty="0">
                <a:solidFill>
                  <a:schemeClr val="accent1">
                    <a:lumMod val="75000"/>
                  </a:schemeClr>
                </a:solidFill>
                <a:sym typeface="+mn-ea"/>
              </a:endParaRPr>
            </a:p>
          </p:txBody>
        </p:sp>
        <p:sp>
          <p:nvSpPr>
            <p:cNvPr id="14" name="文本框 13"/>
            <p:cNvSpPr txBox="1"/>
            <p:nvPr>
              <p:custDataLst>
                <p:tags r:id="rId3"/>
              </p:custDataLst>
            </p:nvPr>
          </p:nvSpPr>
          <p:spPr>
            <a:xfrm>
              <a:off x="4772589" y="1636012"/>
              <a:ext cx="66912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3200" b="1">
                  <a:solidFill>
                    <a:srgbClr val="003399"/>
                  </a:solidFill>
                  <a:latin typeface="+mj-lt"/>
                </a:defRPr>
              </a:lvl1pPr>
            </a:lstStyle>
            <a:p>
              <a:r>
                <a:rPr lang="en-US" altLang="zh-CN" dirty="0">
                  <a:solidFill>
                    <a:schemeClr val="accent1">
                      <a:lumMod val="75000"/>
                    </a:schemeClr>
                  </a:solidFill>
                </a:rPr>
                <a:t>01</a:t>
              </a:r>
              <a:endParaRPr lang="en-US" altLang="zh-CN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cxnSp>
          <p:nvCxnSpPr>
            <p:cNvPr id="15" name="直接连接符 14"/>
            <p:cNvCxnSpPr/>
            <p:nvPr>
              <p:custDataLst>
                <p:tags r:id="rId4"/>
              </p:custDataLst>
            </p:nvPr>
          </p:nvCxnSpPr>
          <p:spPr>
            <a:xfrm>
              <a:off x="5459918" y="2210887"/>
              <a:ext cx="4830549" cy="0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>
            <p:custDataLst>
              <p:tags r:id="rId5"/>
            </p:custDataLst>
          </p:nvPr>
        </p:nvGrpSpPr>
        <p:grpSpPr>
          <a:xfrm>
            <a:off x="4772589" y="2550465"/>
            <a:ext cx="5712332" cy="603308"/>
            <a:chOff x="4772589" y="2504944"/>
            <a:chExt cx="5712332" cy="603308"/>
          </a:xfrm>
        </p:grpSpPr>
        <p:sp>
          <p:nvSpPr>
            <p:cNvPr id="16" name="Text Box 13"/>
            <p:cNvSpPr txBox="1">
              <a:spLocks noChangeArrowheads="1"/>
            </p:cNvSpPr>
            <p:nvPr>
              <p:custDataLst>
                <p:tags r:id="rId6"/>
              </p:custDataLst>
            </p:nvPr>
          </p:nvSpPr>
          <p:spPr bwMode="gray">
            <a:xfrm>
              <a:off x="5247256" y="2504944"/>
              <a:ext cx="5237665" cy="583565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 eaLnBrk="0" hangingPunct="0">
                <a:buClrTx/>
                <a:buSzTx/>
                <a:buFontTx/>
              </a:pP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前期</a:t>
              </a: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准备</a:t>
              </a:r>
              <a:endParaRPr lang="zh-CN" altLang="en-US" sz="32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  <p:cxnSp>
          <p:nvCxnSpPr>
            <p:cNvPr id="17" name="直接连接符 16"/>
            <p:cNvCxnSpPr/>
            <p:nvPr>
              <p:custDataLst>
                <p:tags r:id="rId7"/>
              </p:custDataLst>
            </p:nvPr>
          </p:nvCxnSpPr>
          <p:spPr>
            <a:xfrm>
              <a:off x="5459918" y="3101710"/>
              <a:ext cx="4830549" cy="0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17"/>
            <p:cNvSpPr txBox="1"/>
            <p:nvPr>
              <p:custDataLst>
                <p:tags r:id="rId8"/>
              </p:custDataLst>
            </p:nvPr>
          </p:nvSpPr>
          <p:spPr>
            <a:xfrm>
              <a:off x="4772589" y="2524687"/>
              <a:ext cx="66912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+mj-lt"/>
                </a:rPr>
                <a:t>02</a:t>
              </a:r>
              <a:endParaRPr lang="en-US" altLang="zh-CN" sz="3200" b="1" dirty="0">
                <a:solidFill>
                  <a:schemeClr val="accent1">
                    <a:lumMod val="7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7" name="组合 6"/>
          <p:cNvGrpSpPr/>
          <p:nvPr>
            <p:custDataLst>
              <p:tags r:id="rId9"/>
            </p:custDataLst>
          </p:nvPr>
        </p:nvGrpSpPr>
        <p:grpSpPr>
          <a:xfrm>
            <a:off x="4772589" y="3516411"/>
            <a:ext cx="5734794" cy="645600"/>
            <a:chOff x="4772589" y="3391877"/>
            <a:chExt cx="5734794" cy="645600"/>
          </a:xfrm>
        </p:grpSpPr>
        <p:sp>
          <p:nvSpPr>
            <p:cNvPr id="20" name="Text Box 13"/>
            <p:cNvSpPr txBox="1">
              <a:spLocks noChangeArrowheads="1"/>
            </p:cNvSpPr>
            <p:nvPr>
              <p:custDataLst>
                <p:tags r:id="rId10"/>
              </p:custDataLst>
            </p:nvPr>
          </p:nvSpPr>
          <p:spPr bwMode="gray">
            <a:xfrm>
              <a:off x="5269718" y="3391877"/>
              <a:ext cx="5237665" cy="583565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marL="0" marR="0" lvl="0" algn="ctr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buClrTx/>
                <a:buSzTx/>
                <a:buFontTx/>
                <a:buNone/>
              </a:pP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保研</a:t>
              </a: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历程</a:t>
              </a:r>
              <a:endParaRPr lang="zh-CN" altLang="en-US" sz="32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  <p:sp>
          <p:nvSpPr>
            <p:cNvPr id="22" name="文本框 21"/>
            <p:cNvSpPr txBox="1"/>
            <p:nvPr>
              <p:custDataLst>
                <p:tags r:id="rId11"/>
              </p:custDataLst>
            </p:nvPr>
          </p:nvSpPr>
          <p:spPr>
            <a:xfrm>
              <a:off x="4772589" y="3453912"/>
              <a:ext cx="66912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+mj-lt"/>
                </a:rPr>
                <a:t>03</a:t>
              </a:r>
              <a:endParaRPr lang="en-US" altLang="zh-CN" sz="3200" b="1" dirty="0">
                <a:solidFill>
                  <a:schemeClr val="accent1">
                    <a:lumMod val="75000"/>
                  </a:schemeClr>
                </a:solidFill>
                <a:latin typeface="+mj-lt"/>
              </a:endParaRPr>
            </a:p>
          </p:txBody>
        </p:sp>
        <p:cxnSp>
          <p:nvCxnSpPr>
            <p:cNvPr id="27" name="直接连接符 26"/>
            <p:cNvCxnSpPr/>
            <p:nvPr>
              <p:custDataLst>
                <p:tags r:id="rId12"/>
              </p:custDataLst>
            </p:nvPr>
          </p:nvCxnSpPr>
          <p:spPr>
            <a:xfrm>
              <a:off x="5441709" y="3995901"/>
              <a:ext cx="4848758" cy="0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组合 7"/>
          <p:cNvGrpSpPr/>
          <p:nvPr>
            <p:custDataLst>
              <p:tags r:id="rId13"/>
            </p:custDataLst>
          </p:nvPr>
        </p:nvGrpSpPr>
        <p:grpSpPr>
          <a:xfrm>
            <a:off x="4772589" y="4448069"/>
            <a:ext cx="5712331" cy="662232"/>
            <a:chOff x="4772589" y="4206769"/>
            <a:chExt cx="5712331" cy="662232"/>
          </a:xfrm>
        </p:grpSpPr>
        <p:cxnSp>
          <p:nvCxnSpPr>
            <p:cNvPr id="23" name="直接连接符 22"/>
            <p:cNvCxnSpPr/>
            <p:nvPr>
              <p:custDataLst>
                <p:tags r:id="rId14"/>
              </p:custDataLst>
            </p:nvPr>
          </p:nvCxnSpPr>
          <p:spPr>
            <a:xfrm>
              <a:off x="5459918" y="4798509"/>
              <a:ext cx="4830549" cy="0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/>
            <p:cNvSpPr txBox="1"/>
            <p:nvPr>
              <p:custDataLst>
                <p:tags r:id="rId15"/>
              </p:custDataLst>
            </p:nvPr>
          </p:nvSpPr>
          <p:spPr>
            <a:xfrm>
              <a:off x="4772589" y="4285436"/>
              <a:ext cx="66912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+mj-lt"/>
                </a:rPr>
                <a:t>04</a:t>
              </a:r>
              <a:endParaRPr lang="en-US" altLang="zh-CN" sz="3200" b="1" dirty="0">
                <a:solidFill>
                  <a:schemeClr val="accent1">
                    <a:lumMod val="75000"/>
                  </a:schemeClr>
                </a:solidFill>
                <a:latin typeface="+mj-lt"/>
              </a:endParaRPr>
            </a:p>
          </p:txBody>
        </p:sp>
        <p:sp>
          <p:nvSpPr>
            <p:cNvPr id="29" name="Text Box 13"/>
            <p:cNvSpPr txBox="1">
              <a:spLocks noChangeArrowheads="1"/>
            </p:cNvSpPr>
            <p:nvPr>
              <p:custDataLst>
                <p:tags r:id="rId16"/>
              </p:custDataLst>
            </p:nvPr>
          </p:nvSpPr>
          <p:spPr bwMode="gray">
            <a:xfrm>
              <a:off x="5247255" y="4206769"/>
              <a:ext cx="5237665" cy="583565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 eaLnBrk="0" hangingPunct="0">
                <a:defRPr/>
              </a:pP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最后的</a:t>
              </a: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话</a:t>
              </a:r>
              <a:endParaRPr lang="zh-CN" altLang="en-US" sz="32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8775678" y="6279234"/>
            <a:ext cx="3416320" cy="5232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27000"/>
              </a:prstClr>
            </a:outerShd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厚德求真，砺学笃行</a:t>
            </a:r>
            <a:endParaRPr lang="zh-CN" altLang="en-US" sz="2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35032"/>
            <a:ext cx="12192000" cy="85873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6547599"/>
            <a:ext cx="12192000" cy="310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16"/>
          <p:cNvSpPr txBox="1"/>
          <p:nvPr/>
        </p:nvSpPr>
        <p:spPr>
          <a:xfrm>
            <a:off x="0" y="107923"/>
            <a:ext cx="730830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最后的话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碎碎念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15281" y="604775"/>
            <a:ext cx="3435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平行四边形 9"/>
          <p:cNvSpPr/>
          <p:nvPr/>
        </p:nvSpPr>
        <p:spPr>
          <a:xfrm>
            <a:off x="5013484" y="-38648"/>
            <a:ext cx="383007" cy="865629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/>
        </p:nvSpPr>
        <p:spPr>
          <a:xfrm>
            <a:off x="5447291" y="-38648"/>
            <a:ext cx="383007" cy="862353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2"/>
          <p:cNvSpPr txBox="1"/>
          <p:nvPr/>
        </p:nvSpPr>
        <p:spPr>
          <a:xfrm>
            <a:off x="11701264" y="6527482"/>
            <a:ext cx="981472" cy="24197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961DDD-C436-4908-ACFB-32AF8C4633EB}" type="slidenum">
              <a:rPr lang="zh-CN" altLang="en-US" smtClean="0">
                <a:solidFill>
                  <a:schemeClr val="bg1"/>
                </a:solidFill>
              </a:rPr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709" y="-31391"/>
            <a:ext cx="1086465" cy="105429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12433" y="2828925"/>
            <a:ext cx="11252200" cy="341503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/>
              <a:t>最后的最后，送上一份鸡汤共勉：在每位同学漫长的人生里，会经历很多这样的时刻，我们有时做自己的分子，有时做别人的分母。但无论如何，都需要以做分母的心态，尽做分子的努力。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从研究方法的角度来讲，保研只是抽取了一个很小样本：从诸位</a:t>
            </a:r>
            <a:r>
              <a:rPr lang="en-US" altLang="zh-CN"/>
              <a:t>21</a:t>
            </a:r>
            <a:r>
              <a:rPr lang="zh-CN" altLang="en-US"/>
              <a:t>年的生活里面抽取了几天，从你所有的知识库里面抽取了几个问题，从你无数侧面里抽取了一面，这里没法测量你的</a:t>
            </a:r>
            <a:r>
              <a:rPr lang="en-US" altLang="zh-CN"/>
              <a:t>curiosity</a:t>
            </a:r>
            <a:r>
              <a:rPr lang="zh-CN" altLang="en-US"/>
              <a:t>，</a:t>
            </a:r>
            <a:r>
              <a:rPr lang="en-US" altLang="zh-CN"/>
              <a:t>personality</a:t>
            </a:r>
            <a:r>
              <a:rPr lang="zh-CN" altLang="en-US"/>
              <a:t>等等宝贵的品质。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保研只是在此公布一个结果，但任何一个结果都不能最终定义你。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能定义你的，只有你自己。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一切都是最好的安排，顺其自然就好。上岸不是终点，保持一以贯之的努力，每天的微小积累才是决定漫漫人生路的因素</a:t>
            </a:r>
            <a:r>
              <a:rPr lang="en-US" altLang="zh-CN"/>
              <a:t>~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439420" y="1075690"/>
            <a:ext cx="11198225" cy="175323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/>
              <a:t>首先就是保证自己的</a:t>
            </a:r>
            <a:r>
              <a:rPr lang="en-US" altLang="zh-CN"/>
              <a:t>rank</a:t>
            </a:r>
            <a:r>
              <a:rPr lang="zh-CN" altLang="en-US"/>
              <a:t>，</a:t>
            </a:r>
            <a:r>
              <a:rPr lang="en-US" altLang="zh-CN" b="1"/>
              <a:t>rank</a:t>
            </a:r>
            <a:r>
              <a:rPr lang="zh-CN" altLang="en-US" b="1"/>
              <a:t>是一切的根本</a:t>
            </a:r>
            <a:r>
              <a:rPr lang="zh-CN" altLang="en-US"/>
              <a:t>，其次就是</a:t>
            </a:r>
            <a:r>
              <a:rPr lang="zh-CN" altLang="en-US" b="1"/>
              <a:t>高质量论文</a:t>
            </a:r>
            <a:r>
              <a:rPr lang="zh-CN" altLang="en-US"/>
              <a:t>，如果没有论文，一段</a:t>
            </a:r>
            <a:r>
              <a:rPr lang="zh-CN" altLang="en-US" b="1"/>
              <a:t>高质量的科研经历</a:t>
            </a:r>
            <a:r>
              <a:rPr lang="zh-CN" altLang="en-US"/>
              <a:t>也是不错的，再次就是竞赛，多参加一些</a:t>
            </a:r>
            <a:r>
              <a:rPr lang="zh-CN" altLang="en-US" b="1"/>
              <a:t>高含金量竞赛</a:t>
            </a:r>
            <a:r>
              <a:rPr lang="zh-CN" altLang="en-US"/>
              <a:t>如</a:t>
            </a:r>
            <a:r>
              <a:rPr lang="en-US" altLang="zh-CN"/>
              <a:t>ACM CTF</a:t>
            </a:r>
            <a:r>
              <a:rPr lang="zh-CN" altLang="en-US"/>
              <a:t>等，最后就是</a:t>
            </a:r>
            <a:r>
              <a:rPr lang="zh-CN" altLang="en-US" b="1"/>
              <a:t>英语</a:t>
            </a:r>
            <a:r>
              <a:rPr lang="zh-CN" altLang="en-US"/>
              <a:t>了，提高自己六级成绩。</a:t>
            </a:r>
            <a:r>
              <a:rPr lang="zh-CN" altLang="en-US" b="1"/>
              <a:t>如果想去</a:t>
            </a:r>
            <a:r>
              <a:rPr lang="en-US" altLang="zh-CN" b="1"/>
              <a:t>top2</a:t>
            </a:r>
            <a:r>
              <a:rPr lang="zh-CN" altLang="en-US" b="1"/>
              <a:t>，直接去</a:t>
            </a:r>
            <a:r>
              <a:rPr lang="en-US" altLang="zh-CN" b="1"/>
              <a:t>top2</a:t>
            </a:r>
            <a:r>
              <a:rPr lang="zh-CN" altLang="en-US" b="1"/>
              <a:t>实习就可以的，别等着夏令营预推免再报，机会太少！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今年真的很多学校</a:t>
            </a:r>
            <a:r>
              <a:rPr lang="zh-CN" altLang="en-US">
                <a:sym typeface="+mn-ea"/>
              </a:rPr>
              <a:t>又又又又被</a:t>
            </a:r>
            <a:r>
              <a:rPr lang="zh-CN" altLang="en-US"/>
              <a:t>鸽穿了，所以如果你</a:t>
            </a:r>
            <a:r>
              <a:rPr lang="zh-CN" altLang="en-US"/>
              <a:t>推免无</a:t>
            </a:r>
            <a:r>
              <a:rPr lang="en-US" altLang="zh-CN"/>
              <a:t>offer</a:t>
            </a:r>
            <a:r>
              <a:rPr lang="zh-CN" altLang="en-US"/>
              <a:t>，不如试试捡漏，真的有意想不到的惊喜！</a:t>
            </a:r>
            <a:endParaRPr lang="zh-CN" altLang="en-US"/>
          </a:p>
        </p:txBody>
      </p:sp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35032"/>
            <a:ext cx="12192000" cy="85873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6547599"/>
            <a:ext cx="12192000" cy="310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16"/>
          <p:cNvSpPr txBox="1"/>
          <p:nvPr/>
        </p:nvSpPr>
        <p:spPr>
          <a:xfrm>
            <a:off x="0" y="107923"/>
            <a:ext cx="730830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最后的话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欢迎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来骚扰！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15281" y="604775"/>
            <a:ext cx="3435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平行四边形 9"/>
          <p:cNvSpPr/>
          <p:nvPr/>
        </p:nvSpPr>
        <p:spPr>
          <a:xfrm>
            <a:off x="5013484" y="-38648"/>
            <a:ext cx="383007" cy="865629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/>
        </p:nvSpPr>
        <p:spPr>
          <a:xfrm>
            <a:off x="5447291" y="-38648"/>
            <a:ext cx="383007" cy="862353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2"/>
          <p:cNvSpPr txBox="1"/>
          <p:nvPr/>
        </p:nvSpPr>
        <p:spPr>
          <a:xfrm>
            <a:off x="11701264" y="6527482"/>
            <a:ext cx="981472" cy="24197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961DDD-C436-4908-ACFB-32AF8C4633EB}" type="slidenum">
              <a:rPr lang="zh-CN" altLang="en-US" smtClean="0">
                <a:solidFill>
                  <a:schemeClr val="bg1"/>
                </a:solidFill>
              </a:rPr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709" y="-31391"/>
            <a:ext cx="1086465" cy="105429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45" y="1019175"/>
            <a:ext cx="8286750" cy="5276850"/>
          </a:xfrm>
          <a:prstGeom prst="rect">
            <a:avLst/>
          </a:prstGeom>
        </p:spPr>
      </p:pic>
      <p:pic>
        <p:nvPicPr>
          <p:cNvPr id="12" name="图片 11" descr="IMG_8759(20241014-212927)"/>
          <p:cNvPicPr>
            <a:picLocks noChangeAspect="1"/>
          </p:cNvPicPr>
          <p:nvPr/>
        </p:nvPicPr>
        <p:blipFill>
          <a:blip r:embed="rId3"/>
          <a:srcRect t="7870" b="17935"/>
          <a:stretch>
            <a:fillRect/>
          </a:stretch>
        </p:blipFill>
        <p:spPr>
          <a:xfrm>
            <a:off x="4806950" y="1251585"/>
            <a:ext cx="5146675" cy="5088255"/>
          </a:xfrm>
          <a:prstGeom prst="rect">
            <a:avLst/>
          </a:prstGeom>
        </p:spPr>
      </p:pic>
      <p:pic>
        <p:nvPicPr>
          <p:cNvPr id="14" name="图片 13" descr="IMG_8758(20241014-212919)"/>
          <p:cNvPicPr>
            <a:picLocks noChangeAspect="1"/>
          </p:cNvPicPr>
          <p:nvPr/>
        </p:nvPicPr>
        <p:blipFill>
          <a:blip r:embed="rId4"/>
          <a:srcRect l="7215" t="3509" r="4085" b="22296"/>
          <a:stretch>
            <a:fillRect/>
          </a:stretch>
        </p:blipFill>
        <p:spPr>
          <a:xfrm>
            <a:off x="8772525" y="1251585"/>
            <a:ext cx="3419475" cy="508825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 rot="5400000">
            <a:off x="4677410" y="-2384425"/>
            <a:ext cx="2837815" cy="12192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charset="-122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521585" y="2624455"/>
            <a:ext cx="7145655" cy="1475740"/>
          </a:xfrm>
          <a:prstGeom prst="rect">
            <a:avLst/>
          </a:prstGeom>
          <a:noFill/>
          <a:ln w="19050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kumimoji="1" sz="16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16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16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16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16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endParaRPr kumimoji="0" lang="en-US" altLang="zh-CN" sz="1000" dirty="0">
              <a:latin typeface="黑体" panose="02010609060101010101" charset="-122"/>
              <a:ea typeface="黑体" panose="02010609060101010101" charset="-122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zh-CN" altLang="en-US" sz="3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祝各位学弟学妹学业有成前程似锦</a:t>
            </a:r>
            <a:r>
              <a:rPr lang="en-US" altLang="zh-CN" sz="3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!</a:t>
            </a:r>
            <a:endParaRPr lang="zh-CN" altLang="en-US" sz="3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977840" y="3982211"/>
            <a:ext cx="209535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盖</a:t>
            </a:r>
            <a:r>
              <a:rPr kumimoji="1" lang="en-US" altLang="zh-CN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</a:t>
            </a:r>
            <a:r>
              <a:rPr kumimoji="1"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乐</a:t>
            </a:r>
            <a:endParaRPr kumimoji="1" lang="zh-CN" altLang="en-US" sz="2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dist">
              <a:lnSpc>
                <a:spcPct val="150000"/>
              </a:lnSpc>
            </a:pPr>
            <a:r>
              <a:rPr kumimoji="1" lang="en-US" altLang="zh-CN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2024</a:t>
            </a:r>
            <a:r>
              <a:rPr kumimoji="1"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年</a:t>
            </a:r>
            <a:r>
              <a:rPr kumimoji="1" lang="en-US" altLang="zh-CN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9</a:t>
            </a:r>
            <a:r>
              <a:rPr kumimoji="1"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月</a:t>
            </a:r>
            <a:r>
              <a:rPr kumimoji="1" lang="en-US" altLang="zh-CN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26</a:t>
            </a:r>
            <a:r>
              <a:rPr kumimoji="1"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日</a:t>
            </a:r>
            <a:endParaRPr kumimoji="1" lang="zh-CN" altLang="en-US" sz="2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6" name="直接连接符 45"/>
          <p:cNvCxnSpPr/>
          <p:nvPr/>
        </p:nvCxnSpPr>
        <p:spPr>
          <a:xfrm>
            <a:off x="3375725" y="3721606"/>
            <a:ext cx="5334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/>
          <p:cNvGrpSpPr/>
          <p:nvPr/>
        </p:nvGrpSpPr>
        <p:grpSpPr>
          <a:xfrm>
            <a:off x="4074795" y="485775"/>
            <a:ext cx="3901440" cy="1579880"/>
            <a:chOff x="5693" y="432"/>
            <a:chExt cx="6144" cy="2488"/>
          </a:xfrm>
        </p:grpSpPr>
        <p:pic>
          <p:nvPicPr>
            <p:cNvPr id="44" name="图片 43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93" y="432"/>
              <a:ext cx="2565" cy="2489"/>
            </a:xfrm>
            <a:prstGeom prst="rect">
              <a:avLst/>
            </a:prstGeom>
          </p:spPr>
        </p:pic>
        <p:pic>
          <p:nvPicPr>
            <p:cNvPr id="12" name="图片 11" descr="9f8c4dade45eb9c4db397b7e45fe87f1-modified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55" y="436"/>
              <a:ext cx="2482" cy="2482"/>
            </a:xfrm>
            <a:prstGeom prst="rect">
              <a:avLst/>
            </a:prstGeom>
          </p:spPr>
        </p:pic>
      </p:grpSp>
      <p:sp>
        <p:nvSpPr>
          <p:cNvPr id="2" name="文本框 1"/>
          <p:cNvSpPr txBox="1"/>
          <p:nvPr/>
        </p:nvSpPr>
        <p:spPr>
          <a:xfrm>
            <a:off x="3187700" y="5955030"/>
            <a:ext cx="5813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经验贴详见：https://github.com/XDUgaile/XDU_BaoYan</a:t>
            </a:r>
            <a:endParaRPr lang="zh-CN" altLang="en-US"/>
          </a:p>
        </p:txBody>
      </p:sp>
    </p:spTree>
  </p:cSld>
  <p:clrMapOvr>
    <a:masterClrMapping/>
  </p:clrMapOvr>
  <p:transition spd="med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35032"/>
            <a:ext cx="12192000" cy="85873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6547599"/>
            <a:ext cx="12192000" cy="310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16"/>
          <p:cNvSpPr txBox="1"/>
          <p:nvPr/>
        </p:nvSpPr>
        <p:spPr>
          <a:xfrm>
            <a:off x="0" y="107923"/>
            <a:ext cx="730830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个人简介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15281" y="604775"/>
            <a:ext cx="35941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平行四边形 9"/>
          <p:cNvSpPr/>
          <p:nvPr/>
        </p:nvSpPr>
        <p:spPr>
          <a:xfrm>
            <a:off x="5013484" y="-38648"/>
            <a:ext cx="383007" cy="865629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/>
        </p:nvSpPr>
        <p:spPr>
          <a:xfrm>
            <a:off x="5447291" y="-38648"/>
            <a:ext cx="383007" cy="862353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2"/>
          <p:cNvSpPr txBox="1"/>
          <p:nvPr/>
        </p:nvSpPr>
        <p:spPr>
          <a:xfrm>
            <a:off x="11701264" y="6527482"/>
            <a:ext cx="981472" cy="24197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961DDD-C436-4908-ACFB-32AF8C4633EB}" type="slidenum">
              <a:rPr lang="zh-CN" altLang="en-US" smtClean="0">
                <a:solidFill>
                  <a:schemeClr val="bg1"/>
                </a:solidFill>
              </a:rPr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709" y="-31391"/>
            <a:ext cx="1086465" cy="1054297"/>
          </a:xfrm>
          <a:prstGeom prst="rect">
            <a:avLst/>
          </a:prstGeom>
        </p:spPr>
      </p:pic>
      <p:pic>
        <p:nvPicPr>
          <p:cNvPr id="14" name="图片 13" descr="F:/文件/Files/照片/新证件照-1712570108921.jpg新证件照-1712570108921"/>
          <p:cNvPicPr>
            <a:picLocks noChangeAspect="1"/>
          </p:cNvPicPr>
          <p:nvPr/>
        </p:nvPicPr>
        <p:blipFill>
          <a:blip r:embed="rId2"/>
          <a:srcRect t="1767" b="1767"/>
          <a:stretch>
            <a:fillRect/>
          </a:stretch>
        </p:blipFill>
        <p:spPr>
          <a:xfrm>
            <a:off x="840123" y="1358522"/>
            <a:ext cx="2061028" cy="2840325"/>
          </a:xfrm>
          <a:prstGeom prst="rect">
            <a:avLst/>
          </a:prstGeom>
          <a:effectLst>
            <a:outerShdw blurRad="50800" dist="38100" dir="2700000" sx="102000" sy="102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文本框 15"/>
          <p:cNvSpPr txBox="1"/>
          <p:nvPr/>
        </p:nvSpPr>
        <p:spPr>
          <a:xfrm>
            <a:off x="177647" y="1644916"/>
            <a:ext cx="527904" cy="229293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hangingPunct="0">
              <a:lnSpc>
                <a:spcPct val="130000"/>
              </a:lnSpc>
            </a:pPr>
            <a:r>
              <a:rPr kumimoji="1"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基本信息</a:t>
            </a:r>
            <a:endParaRPr kumimoji="1" lang="zh-CN" altLang="en-US" sz="28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327876" y="4591050"/>
            <a:ext cx="7457224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: 圆角 27"/>
          <p:cNvSpPr/>
          <p:nvPr/>
        </p:nvSpPr>
        <p:spPr>
          <a:xfrm>
            <a:off x="254000" y="4914217"/>
            <a:ext cx="3600000" cy="467037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国家级重点领域大创项目负责人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1" name="矩形: 圆角 30"/>
          <p:cNvSpPr/>
          <p:nvPr/>
        </p:nvSpPr>
        <p:spPr>
          <a:xfrm>
            <a:off x="4184650" y="4914217"/>
            <a:ext cx="3600000" cy="467037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二作发表</a:t>
            </a:r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CCF-B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论文一篇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3" name="矩形: 圆角 32"/>
          <p:cNvSpPr/>
          <p:nvPr/>
        </p:nvSpPr>
        <p:spPr>
          <a:xfrm>
            <a:off x="4184650" y="5633991"/>
            <a:ext cx="3600000" cy="467037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曾获国家及社会奖学金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4" name="矩形: 圆角 33"/>
          <p:cNvSpPr/>
          <p:nvPr/>
        </p:nvSpPr>
        <p:spPr>
          <a:xfrm>
            <a:off x="269875" y="5641191"/>
            <a:ext cx="3600000" cy="467037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全国密码赛、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数学建模多次获奖</a:t>
            </a:r>
            <a:endParaRPr lang="zh-CN" altLang="en-US" b="1" dirty="0">
              <a:solidFill>
                <a:schemeClr val="accent1">
                  <a:lumMod val="7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396230" y="189230"/>
            <a:ext cx="540004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zh-CN" sz="2400" spc="1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—</a:t>
            </a:r>
            <a:r>
              <a:rPr lang="zh-CN" altLang="en-US" sz="2400" spc="1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全面发展，做励学笃行的西电人</a:t>
            </a:r>
            <a:endParaRPr lang="zh-CN" altLang="en-US" sz="2400" spc="100" dirty="0">
              <a:solidFill>
                <a:schemeClr val="bg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184515" y="1253490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</a:rPr>
              <a:t>曾获荣誉：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17875" y="3114675"/>
            <a:ext cx="454406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2000" b="1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推免去向：</a:t>
            </a:r>
            <a:endParaRPr lang="zh-CN" altLang="en-US" sz="2000" b="1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2000" b="1" spc="100" dirty="0">
                <a:solidFill>
                  <a:schemeClr val="accent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清华大学</a:t>
            </a:r>
            <a:r>
              <a:rPr lang="en-US" altLang="zh-CN" sz="2000" b="1" spc="100" dirty="0">
                <a:solidFill>
                  <a:schemeClr val="accent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en-US" sz="2000" b="1" spc="100" dirty="0">
                <a:solidFill>
                  <a:schemeClr val="accent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网络科学与网络空间研究院</a:t>
            </a:r>
            <a:endParaRPr lang="zh-CN" altLang="en-US" sz="2000" b="1" spc="100" dirty="0">
              <a:solidFill>
                <a:schemeClr val="accent1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2000" b="1" spc="100" dirty="0">
                <a:solidFill>
                  <a:schemeClr val="accent1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直博生</a:t>
            </a:r>
            <a:endParaRPr lang="zh-CN" altLang="en-US" sz="2000" b="1" spc="100" dirty="0">
              <a:solidFill>
                <a:schemeClr val="accent1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201025" y="1653540"/>
            <a:ext cx="4064000" cy="4492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20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五四优秀团员</a:t>
            </a:r>
            <a:endParaRPr lang="en-US" altLang="zh-CN" sz="20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20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校级优秀学生</a:t>
            </a:r>
            <a:r>
              <a:rPr lang="zh-CN" altLang="en-US" sz="20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标兵</a:t>
            </a:r>
            <a:endParaRPr lang="en-US" altLang="zh-CN" sz="20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20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校级优秀志愿者</a:t>
            </a:r>
            <a:endParaRPr lang="en-US" altLang="zh-CN" sz="20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20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校级</a:t>
            </a:r>
            <a:r>
              <a:rPr lang="en-US" altLang="zh-CN" sz="20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优秀学生干部</a:t>
            </a:r>
            <a:endParaRPr lang="en-US" altLang="zh-CN" sz="20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国家奖学金、</a:t>
            </a:r>
            <a:r>
              <a:rPr lang="en-US" altLang="zh-CN" sz="20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国家励志奖学金</a:t>
            </a:r>
            <a:endParaRPr lang="en-US" altLang="zh-CN" sz="20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20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感恩中国近现代科学家</a:t>
            </a:r>
            <a:r>
              <a:rPr lang="zh-CN" altLang="en-US" sz="20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奖</a:t>
            </a:r>
            <a:r>
              <a:rPr lang="en-US" altLang="zh-CN" sz="20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学金</a:t>
            </a:r>
            <a:endParaRPr lang="en-US" altLang="zh-CN" sz="20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20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（全校12人）</a:t>
            </a:r>
            <a:endParaRPr lang="en-US" altLang="zh-CN" sz="20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20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国家级大创负责人</a:t>
            </a:r>
            <a:endParaRPr lang="en-US" altLang="zh-CN" sz="20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20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网络安全学院创新资助计划获得者</a:t>
            </a:r>
            <a:endParaRPr lang="en-US" altLang="zh-CN" sz="20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20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（本科仅3人）</a:t>
            </a:r>
            <a:endParaRPr lang="en-US" altLang="zh-CN" sz="20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  <a:sym typeface="+mn-ea"/>
            </a:endParaRPr>
          </a:p>
          <a:p>
            <a:pPr algn="just" hangingPunct="0">
              <a:lnSpc>
                <a:spcPct val="130000"/>
              </a:lnSpc>
              <a:buClrTx/>
              <a:buSzTx/>
              <a:buFontTx/>
            </a:pP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······</a:t>
            </a:r>
            <a:endParaRPr lang="en-US" altLang="zh-CN" sz="20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8099427" y="1237186"/>
            <a:ext cx="0" cy="4999749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3317875" y="108267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latin typeface="楷体" panose="02010609060101010101" pitchFamily="49" charset="-122"/>
                <a:ea typeface="楷体" panose="02010609060101010101" pitchFamily="49" charset="-122"/>
              </a:rPr>
              <a:t>盖乐</a:t>
            </a:r>
            <a:endParaRPr lang="zh-CN" altLang="en-US" sz="2400" b="1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3381375" y="1550035"/>
            <a:ext cx="121158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3317875" y="1475105"/>
            <a:ext cx="4544695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/>
              <a:t>2021</a:t>
            </a:r>
            <a:r>
              <a:rPr lang="zh-CN" altLang="en-US"/>
              <a:t>级网络工程专业本科生</a:t>
            </a:r>
            <a:endParaRPr lang="zh-CN" altLang="en-US"/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GPA：3.7/4.0	预推免专业排名：</a:t>
            </a:r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1/73</a:t>
            </a:r>
            <a:endParaRPr lang="en-US" altLang="zh-C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保研综合测评成绩：</a:t>
            </a:r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112.89 （2/342）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IELTS：6.0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zh-CN" altLang="en-US"/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35032"/>
            <a:ext cx="12192000" cy="85873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6547599"/>
            <a:ext cx="12192000" cy="310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16"/>
          <p:cNvSpPr txBox="1"/>
          <p:nvPr/>
        </p:nvSpPr>
        <p:spPr>
          <a:xfrm>
            <a:off x="0" y="107923"/>
            <a:ext cx="730830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2.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前期准备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校内政策篇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15281" y="604775"/>
            <a:ext cx="3435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平行四边形 9"/>
          <p:cNvSpPr/>
          <p:nvPr/>
        </p:nvSpPr>
        <p:spPr>
          <a:xfrm>
            <a:off x="5013484" y="-38648"/>
            <a:ext cx="383007" cy="865629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/>
        </p:nvSpPr>
        <p:spPr>
          <a:xfrm>
            <a:off x="5447291" y="-38648"/>
            <a:ext cx="383007" cy="862353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2"/>
          <p:cNvSpPr txBox="1"/>
          <p:nvPr/>
        </p:nvSpPr>
        <p:spPr>
          <a:xfrm>
            <a:off x="11701264" y="6527482"/>
            <a:ext cx="981472" cy="24197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961DDD-C436-4908-ACFB-32AF8C4633EB}" type="slidenum">
              <a:rPr lang="zh-CN" altLang="en-US" smtClean="0">
                <a:solidFill>
                  <a:schemeClr val="bg1"/>
                </a:solidFill>
              </a:rPr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709" y="-31391"/>
            <a:ext cx="1086465" cy="105429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657975" y="3139440"/>
            <a:ext cx="181102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sz="2000" b="1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保研</a:t>
            </a:r>
            <a:r>
              <a:rPr kumimoji="1" lang="en-US" altLang="zh-CN" sz="2000" b="1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win</a:t>
            </a:r>
            <a:r>
              <a:rPr kumimoji="1" lang="zh-CN" altLang="en-US" sz="2000" b="1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！</a:t>
            </a:r>
            <a:endParaRPr kumimoji="1" lang="zh-CN" altLang="en-US" sz="2000" b="1" dirty="0">
              <a:solidFill>
                <a:srgbClr val="FF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05180" y="2939415"/>
            <a:ext cx="2738755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sz="2000" b="1" dirty="0">
                <a:solidFill>
                  <a:schemeClr val="accent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校内保研资格</a:t>
            </a:r>
            <a:br>
              <a:rPr kumimoji="1" lang="zh-CN" altLang="en-US" sz="2000" b="1" dirty="0">
                <a:solidFill>
                  <a:schemeClr val="accent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</a:br>
            <a:r>
              <a:rPr kumimoji="1" lang="zh-CN" altLang="en-US" sz="2000" b="1" dirty="0">
                <a:solidFill>
                  <a:schemeClr val="accent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（保外要普通保研名额）</a:t>
            </a:r>
            <a:endParaRPr kumimoji="1" lang="zh-CN" altLang="en-US" sz="2000" b="1" dirty="0">
              <a:solidFill>
                <a:schemeClr val="accent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2"/>
            </p:custDataLst>
          </p:nvPr>
        </p:nvSpPr>
        <p:spPr>
          <a:xfrm>
            <a:off x="4195445" y="3139440"/>
            <a:ext cx="201612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sz="2000" b="1" dirty="0">
                <a:solidFill>
                  <a:schemeClr val="accent5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目标学校</a:t>
            </a:r>
            <a:r>
              <a:rPr kumimoji="1" lang="en-US" altLang="zh-CN" sz="2000" b="1" dirty="0">
                <a:solidFill>
                  <a:schemeClr val="accent5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offer</a:t>
            </a:r>
            <a:endParaRPr kumimoji="1" lang="en-US" altLang="zh-CN" sz="2000" b="1" dirty="0">
              <a:solidFill>
                <a:schemeClr val="accent5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8" name="加号 17"/>
          <p:cNvSpPr/>
          <p:nvPr/>
        </p:nvSpPr>
        <p:spPr>
          <a:xfrm>
            <a:off x="3649345" y="3200718"/>
            <a:ext cx="376555" cy="368935"/>
          </a:xfrm>
          <a:prstGeom prst="mathPlus">
            <a:avLst/>
          </a:prstGeom>
          <a:solidFill>
            <a:srgbClr val="00B05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等于号 18"/>
          <p:cNvSpPr/>
          <p:nvPr/>
        </p:nvSpPr>
        <p:spPr>
          <a:xfrm>
            <a:off x="6273165" y="3194050"/>
            <a:ext cx="547370" cy="382270"/>
          </a:xfrm>
          <a:prstGeom prst="mathEqual">
            <a:avLst/>
          </a:prstGeom>
          <a:solidFill>
            <a:srgbClr val="00B05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" name="立方体 19"/>
          <p:cNvSpPr/>
          <p:nvPr/>
        </p:nvSpPr>
        <p:spPr>
          <a:xfrm>
            <a:off x="1373505" y="3963670"/>
            <a:ext cx="2534920" cy="617855"/>
          </a:xfrm>
          <a:prstGeom prst="cube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100</a:t>
            </a:r>
            <a:r>
              <a:rPr lang="zh-CN" altLang="en-US"/>
              <a:t>分</a:t>
            </a:r>
            <a:r>
              <a:rPr lang="en-US" altLang="zh-CN"/>
              <a:t> </a:t>
            </a:r>
            <a:r>
              <a:rPr lang="zh-CN" altLang="en-US" b="1">
                <a:solidFill>
                  <a:schemeClr val="tx1"/>
                </a:solidFill>
              </a:rPr>
              <a:t>学业成绩</a:t>
            </a:r>
            <a:endParaRPr lang="zh-CN" altLang="en-US" b="1">
              <a:solidFill>
                <a:schemeClr val="tx1"/>
              </a:solidFill>
            </a:endParaRPr>
          </a:p>
        </p:txBody>
      </p:sp>
      <p:sp>
        <p:nvSpPr>
          <p:cNvPr id="21" name="立方体 20"/>
          <p:cNvSpPr/>
          <p:nvPr>
            <p:custDataLst>
              <p:tags r:id="rId3"/>
            </p:custDataLst>
          </p:nvPr>
        </p:nvSpPr>
        <p:spPr>
          <a:xfrm>
            <a:off x="1303020" y="4714240"/>
            <a:ext cx="887095" cy="617855"/>
          </a:xfrm>
          <a:prstGeom prst="cube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15</a:t>
            </a:r>
            <a:r>
              <a:rPr lang="zh-CN" altLang="en-US"/>
              <a:t>分</a:t>
            </a:r>
            <a:endParaRPr lang="zh-CN" altLang="en-US"/>
          </a:p>
        </p:txBody>
      </p:sp>
      <p:sp>
        <p:nvSpPr>
          <p:cNvPr id="22" name="立方体 21"/>
          <p:cNvSpPr/>
          <p:nvPr>
            <p:custDataLst>
              <p:tags r:id="rId4"/>
            </p:custDataLst>
          </p:nvPr>
        </p:nvSpPr>
        <p:spPr>
          <a:xfrm>
            <a:off x="1249680" y="5464810"/>
            <a:ext cx="930275" cy="617855"/>
          </a:xfrm>
          <a:prstGeom prst="cube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15</a:t>
            </a:r>
            <a:r>
              <a:rPr lang="zh-CN" altLang="en-US"/>
              <a:t>分</a:t>
            </a:r>
            <a:endParaRPr lang="zh-CN" altLang="en-US"/>
          </a:p>
        </p:txBody>
      </p:sp>
      <p:sp>
        <p:nvSpPr>
          <p:cNvPr id="15" name="双大括号 14"/>
          <p:cNvSpPr/>
          <p:nvPr/>
        </p:nvSpPr>
        <p:spPr>
          <a:xfrm>
            <a:off x="804545" y="3956685"/>
            <a:ext cx="3688715" cy="2246630"/>
          </a:xfrm>
          <a:prstGeom prst="bracePair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2190750" y="4771390"/>
            <a:ext cx="1717675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b="1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综合素质加分</a:t>
            </a:r>
            <a:endParaRPr kumimoji="1" lang="zh-CN" altLang="en-US" b="1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5" name="文本框 24"/>
          <p:cNvSpPr txBox="1"/>
          <p:nvPr>
            <p:custDataLst>
              <p:tags r:id="rId5"/>
            </p:custDataLst>
          </p:nvPr>
        </p:nvSpPr>
        <p:spPr>
          <a:xfrm>
            <a:off x="2286635" y="5547995"/>
            <a:ext cx="1717675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b="1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突出特长加分</a:t>
            </a:r>
            <a:endParaRPr kumimoji="1" lang="zh-CN" altLang="en-US" b="1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165600" y="1584325"/>
            <a:ext cx="3388360" cy="1170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夏令营优秀营员</a:t>
            </a:r>
            <a:r>
              <a:rPr kumimoji="1" lang="en-US" altLang="zh-CN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 </a:t>
            </a: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大部分稳</a:t>
            </a:r>
            <a:r>
              <a:rPr kumimoji="1" lang="en-US" altLang="zh-CN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offer</a:t>
            </a:r>
            <a:endParaRPr kumimoji="1" lang="en-US" altLang="zh-CN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  <a:p>
            <a:pPr algn="l">
              <a:lnSpc>
                <a:spcPct val="130000"/>
              </a:lnSpc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预推免</a:t>
            </a:r>
            <a:r>
              <a:rPr kumimoji="1" lang="en-US" altLang="zh-CN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 </a:t>
            </a: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大部分稳</a:t>
            </a:r>
            <a:r>
              <a:rPr kumimoji="1" lang="en-US" altLang="zh-CN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offer</a:t>
            </a:r>
            <a:endParaRPr kumimoji="1" lang="en-US" altLang="zh-CN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  <a:p>
            <a:pPr algn="l">
              <a:lnSpc>
                <a:spcPct val="130000"/>
              </a:lnSpc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九推</a:t>
            </a:r>
            <a:r>
              <a:rPr kumimoji="1" lang="en-US" altLang="zh-CN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 </a:t>
            </a: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稳</a:t>
            </a:r>
            <a:r>
              <a:rPr kumimoji="1" lang="en-US" altLang="zh-CN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offer </a:t>
            </a:r>
            <a:r>
              <a:rPr kumimoji="1" lang="zh-CN" altLang="en-US" b="1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风险较大</a:t>
            </a:r>
            <a:r>
              <a:rPr kumimoji="1" lang="en-US" altLang="zh-CN" b="1" dirty="0"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 </a:t>
            </a:r>
            <a:endParaRPr kumimoji="1" lang="en-US" altLang="zh-CN" b="1" dirty="0"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sp>
        <p:nvSpPr>
          <p:cNvPr id="27" name="双大括号 26"/>
          <p:cNvSpPr/>
          <p:nvPr>
            <p:custDataLst>
              <p:tags r:id="rId6"/>
            </p:custDataLst>
          </p:nvPr>
        </p:nvSpPr>
        <p:spPr>
          <a:xfrm>
            <a:off x="3839845" y="1524000"/>
            <a:ext cx="3812540" cy="1365250"/>
          </a:xfrm>
          <a:prstGeom prst="bracePair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8" name="图片 27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rcRect r="45171"/>
          <a:stretch>
            <a:fillRect/>
          </a:stretch>
        </p:blipFill>
        <p:spPr>
          <a:xfrm>
            <a:off x="276225" y="1477010"/>
            <a:ext cx="3386455" cy="1113790"/>
          </a:xfrm>
          <a:prstGeom prst="rect">
            <a:avLst/>
          </a:prstGeom>
        </p:spPr>
      </p:pic>
      <p:sp>
        <p:nvSpPr>
          <p:cNvPr id="29" name="立方体 28"/>
          <p:cNvSpPr/>
          <p:nvPr>
            <p:custDataLst>
              <p:tags r:id="rId9"/>
            </p:custDataLst>
          </p:nvPr>
        </p:nvSpPr>
        <p:spPr>
          <a:xfrm>
            <a:off x="4711065" y="4785995"/>
            <a:ext cx="2804160" cy="617855"/>
          </a:xfrm>
          <a:prstGeom prst="cube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130</a:t>
            </a:r>
            <a:r>
              <a:rPr lang="zh-CN" altLang="en-US"/>
              <a:t>分</a:t>
            </a:r>
            <a:r>
              <a:rPr lang="en-US" altLang="zh-CN"/>
              <a:t> </a:t>
            </a:r>
            <a:r>
              <a:rPr lang="zh-CN" altLang="en-US" b="1">
                <a:solidFill>
                  <a:schemeClr val="tx1"/>
                </a:solidFill>
              </a:rPr>
              <a:t>综合测评成绩</a:t>
            </a:r>
            <a:r>
              <a:rPr lang="en-US" altLang="zh-CN"/>
              <a:t> </a:t>
            </a:r>
            <a:endParaRPr lang="zh-CN" altLang="en-US" b="1">
              <a:solidFill>
                <a:schemeClr val="tx1"/>
              </a:solidFill>
            </a:endParaRPr>
          </a:p>
        </p:txBody>
      </p:sp>
      <p:sp>
        <p:nvSpPr>
          <p:cNvPr id="31" name="矩形 30"/>
          <p:cNvSpPr/>
          <p:nvPr>
            <p:custDataLst>
              <p:tags r:id="rId10"/>
            </p:custDataLst>
          </p:nvPr>
        </p:nvSpPr>
        <p:spPr>
          <a:xfrm>
            <a:off x="8942070" y="1978025"/>
            <a:ext cx="2541270" cy="3101975"/>
          </a:xfrm>
          <a:prstGeom prst="rect">
            <a:avLst/>
          </a:prstGeom>
          <a:solidFill>
            <a:schemeClr val="bg1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矩形 31"/>
          <p:cNvSpPr/>
          <p:nvPr>
            <p:custDataLst>
              <p:tags r:id="rId11"/>
            </p:custDataLst>
          </p:nvPr>
        </p:nvSpPr>
        <p:spPr>
          <a:xfrm>
            <a:off x="8737600" y="2146935"/>
            <a:ext cx="2541270" cy="325691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zh-CN" altLang="en-US" b="1">
                <a:solidFill>
                  <a:srgbClr val="FF0000"/>
                </a:solidFill>
              </a:rPr>
              <a:t>英语成绩</a:t>
            </a:r>
            <a:r>
              <a:rPr lang="en-US" altLang="zh-CN" b="1">
                <a:solidFill>
                  <a:schemeClr val="tx1"/>
                </a:solidFill>
              </a:rPr>
              <a:t> </a:t>
            </a:r>
            <a:r>
              <a:rPr lang="zh-CN" altLang="en-US" b="1">
                <a:solidFill>
                  <a:schemeClr val="tx1"/>
                </a:solidFill>
              </a:rPr>
              <a:t>四级</a:t>
            </a:r>
            <a:r>
              <a:rPr lang="en-US" altLang="zh-CN" b="1">
                <a:solidFill>
                  <a:schemeClr val="tx1"/>
                </a:solidFill>
              </a:rPr>
              <a:t>550+/</a:t>
            </a:r>
            <a:r>
              <a:rPr lang="zh-CN" altLang="en-US" b="1">
                <a:solidFill>
                  <a:schemeClr val="tx1"/>
                </a:solidFill>
              </a:rPr>
              <a:t>六级</a:t>
            </a:r>
            <a:r>
              <a:rPr lang="en-US" altLang="zh-CN" b="1">
                <a:solidFill>
                  <a:schemeClr val="tx1"/>
                </a:solidFill>
              </a:rPr>
              <a:t>425+/</a:t>
            </a:r>
            <a:r>
              <a:rPr lang="zh-CN" altLang="en-US" b="1">
                <a:solidFill>
                  <a:schemeClr val="tx1"/>
                </a:solidFill>
              </a:rPr>
              <a:t>雅思</a:t>
            </a:r>
            <a:r>
              <a:rPr lang="en-US" altLang="zh-CN" b="1">
                <a:solidFill>
                  <a:schemeClr val="tx1"/>
                </a:solidFill>
              </a:rPr>
              <a:t>6.0</a:t>
            </a:r>
            <a:r>
              <a:rPr lang="zh-CN" altLang="en-US" b="1">
                <a:solidFill>
                  <a:schemeClr val="tx1"/>
                </a:solidFill>
              </a:rPr>
              <a:t>等等</a:t>
            </a:r>
            <a:endParaRPr lang="zh-CN" altLang="en-US" b="1">
              <a:solidFill>
                <a:schemeClr val="tx1"/>
              </a:solidFill>
            </a:endParaRPr>
          </a:p>
          <a:p>
            <a:pPr algn="l"/>
            <a:endParaRPr lang="zh-CN" altLang="en-US" b="1">
              <a:solidFill>
                <a:schemeClr val="tx1"/>
              </a:solidFill>
            </a:endParaRPr>
          </a:p>
          <a:p>
            <a:pPr algn="l"/>
            <a:r>
              <a:rPr lang="zh-CN" altLang="en-US" b="1">
                <a:solidFill>
                  <a:srgbClr val="FF0000"/>
                </a:solidFill>
              </a:rPr>
              <a:t>体测成绩</a:t>
            </a:r>
            <a:r>
              <a:rPr lang="en-US" altLang="zh-CN" b="1">
                <a:solidFill>
                  <a:schemeClr val="tx1"/>
                </a:solidFill>
              </a:rPr>
              <a:t> </a:t>
            </a:r>
            <a:r>
              <a:rPr lang="zh-CN" altLang="en-US" b="1">
                <a:solidFill>
                  <a:schemeClr val="tx1"/>
                </a:solidFill>
              </a:rPr>
              <a:t>前三年加权体测成绩合格</a:t>
            </a:r>
            <a:r>
              <a:rPr lang="en-US" altLang="zh-CN" b="1">
                <a:solidFill>
                  <a:schemeClr val="tx1"/>
                </a:solidFill>
              </a:rPr>
              <a:t>60+</a:t>
            </a:r>
            <a:endParaRPr lang="en-US" altLang="zh-CN" b="1">
              <a:solidFill>
                <a:schemeClr val="tx1"/>
              </a:solidFill>
            </a:endParaRPr>
          </a:p>
          <a:p>
            <a:pPr algn="l"/>
            <a:endParaRPr lang="en-US" altLang="zh-CN" b="1">
              <a:solidFill>
                <a:schemeClr val="tx1"/>
              </a:solidFill>
            </a:endParaRPr>
          </a:p>
          <a:p>
            <a:pPr algn="l"/>
            <a:r>
              <a:rPr lang="zh-CN" altLang="en-US" b="1">
                <a:solidFill>
                  <a:srgbClr val="FF0000"/>
                </a:solidFill>
              </a:rPr>
              <a:t>无处分</a:t>
            </a:r>
            <a:r>
              <a:rPr lang="en-US" altLang="zh-CN" b="1">
                <a:solidFill>
                  <a:srgbClr val="FF0000"/>
                </a:solidFill>
              </a:rPr>
              <a:t> </a:t>
            </a:r>
            <a:r>
              <a:rPr lang="zh-CN" altLang="en-US" b="1">
                <a:solidFill>
                  <a:schemeClr val="tx1"/>
                </a:solidFill>
              </a:rPr>
              <a:t>基本不会有</a:t>
            </a:r>
            <a:endParaRPr lang="zh-CN" altLang="en-US" b="1">
              <a:solidFill>
                <a:srgbClr val="FF0000"/>
              </a:solidFill>
            </a:endParaRPr>
          </a:p>
          <a:p>
            <a:pPr algn="l"/>
            <a:endParaRPr lang="zh-CN" altLang="en-US" b="1">
              <a:solidFill>
                <a:schemeClr val="tx1"/>
              </a:solidFill>
            </a:endParaRPr>
          </a:p>
          <a:p>
            <a:pPr algn="l"/>
            <a:r>
              <a:rPr lang="zh-CN" altLang="en-US" b="1">
                <a:solidFill>
                  <a:schemeClr val="tx1"/>
                </a:solidFill>
              </a:rPr>
              <a:t>前六学期成绩</a:t>
            </a:r>
            <a:r>
              <a:rPr lang="zh-CN" altLang="en-US" b="1">
                <a:solidFill>
                  <a:srgbClr val="FF0000"/>
                </a:solidFill>
              </a:rPr>
              <a:t>无挂科</a:t>
            </a:r>
            <a:r>
              <a:rPr lang="en-US" altLang="zh-CN" b="1">
                <a:solidFill>
                  <a:srgbClr val="FF0000"/>
                </a:solidFill>
              </a:rPr>
              <a:t>  </a:t>
            </a:r>
            <a:r>
              <a:rPr lang="zh-CN" altLang="en-US" b="1">
                <a:solidFill>
                  <a:schemeClr val="tx1"/>
                </a:solidFill>
              </a:rPr>
              <a:t>大四前所有补考都过</a:t>
            </a:r>
            <a:endParaRPr lang="zh-CN" altLang="en-US" b="1">
              <a:solidFill>
                <a:schemeClr val="tx1"/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9452610" y="1439545"/>
            <a:ext cx="1307465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b="1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注意事项</a:t>
            </a:r>
            <a:endParaRPr kumimoji="1" lang="zh-CN" altLang="en-US" b="1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0" name="下箭头 29"/>
          <p:cNvSpPr/>
          <p:nvPr/>
        </p:nvSpPr>
        <p:spPr>
          <a:xfrm>
            <a:off x="1848485" y="3730625"/>
            <a:ext cx="652145" cy="182880"/>
          </a:xfrm>
          <a:prstGeom prst="down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上箭头 32"/>
          <p:cNvSpPr/>
          <p:nvPr/>
        </p:nvSpPr>
        <p:spPr>
          <a:xfrm>
            <a:off x="4763135" y="2945765"/>
            <a:ext cx="880745" cy="194310"/>
          </a:xfrm>
          <a:prstGeom prst="up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35032"/>
            <a:ext cx="12192000" cy="85873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6547599"/>
            <a:ext cx="12192000" cy="310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16"/>
          <p:cNvSpPr txBox="1"/>
          <p:nvPr/>
        </p:nvSpPr>
        <p:spPr>
          <a:xfrm>
            <a:off x="0" y="107923"/>
            <a:ext cx="730830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前期准备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校内政策篇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15281" y="604775"/>
            <a:ext cx="3435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平行四边形 9"/>
          <p:cNvSpPr/>
          <p:nvPr/>
        </p:nvSpPr>
        <p:spPr>
          <a:xfrm>
            <a:off x="5013484" y="-38648"/>
            <a:ext cx="383007" cy="865629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/>
        </p:nvSpPr>
        <p:spPr>
          <a:xfrm>
            <a:off x="5447291" y="-38648"/>
            <a:ext cx="383007" cy="862353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2"/>
          <p:cNvSpPr txBox="1"/>
          <p:nvPr/>
        </p:nvSpPr>
        <p:spPr>
          <a:xfrm>
            <a:off x="11701264" y="6527482"/>
            <a:ext cx="981472" cy="24197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961DDD-C436-4908-ACFB-32AF8C4633EB}" type="slidenum">
              <a:rPr lang="zh-CN" altLang="en-US" smtClean="0">
                <a:solidFill>
                  <a:schemeClr val="bg1"/>
                </a:solidFill>
              </a:rPr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709" y="-31391"/>
            <a:ext cx="1086465" cy="1054297"/>
          </a:xfrm>
          <a:prstGeom prst="rect">
            <a:avLst/>
          </a:prstGeom>
        </p:spPr>
      </p:pic>
      <p:sp>
        <p:nvSpPr>
          <p:cNvPr id="22" name="立方体 21"/>
          <p:cNvSpPr/>
          <p:nvPr>
            <p:custDataLst>
              <p:tags r:id="rId2"/>
            </p:custDataLst>
          </p:nvPr>
        </p:nvSpPr>
        <p:spPr>
          <a:xfrm>
            <a:off x="378460" y="1518285"/>
            <a:ext cx="2534920" cy="617855"/>
          </a:xfrm>
          <a:prstGeom prst="cube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100</a:t>
            </a:r>
            <a:r>
              <a:rPr lang="zh-CN" altLang="en-US"/>
              <a:t>分</a:t>
            </a:r>
            <a:r>
              <a:rPr lang="en-US" altLang="zh-CN"/>
              <a:t> </a:t>
            </a:r>
            <a:r>
              <a:rPr lang="zh-CN" altLang="en-US" b="1">
                <a:solidFill>
                  <a:schemeClr val="tx1"/>
                </a:solidFill>
              </a:rPr>
              <a:t>学业成绩</a:t>
            </a:r>
            <a:endParaRPr lang="zh-CN" altLang="en-US" b="1">
              <a:solidFill>
                <a:schemeClr val="tx1"/>
              </a:solidFill>
            </a:endParaRPr>
          </a:p>
        </p:txBody>
      </p:sp>
      <p:sp>
        <p:nvSpPr>
          <p:cNvPr id="23" name="立方体 22"/>
          <p:cNvSpPr/>
          <p:nvPr>
            <p:custDataLst>
              <p:tags r:id="rId3"/>
            </p:custDataLst>
          </p:nvPr>
        </p:nvSpPr>
        <p:spPr>
          <a:xfrm>
            <a:off x="307975" y="2268855"/>
            <a:ext cx="887095" cy="617855"/>
          </a:xfrm>
          <a:prstGeom prst="cube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15</a:t>
            </a:r>
            <a:r>
              <a:rPr lang="zh-CN" altLang="en-US"/>
              <a:t>分</a:t>
            </a:r>
            <a:endParaRPr lang="zh-CN" altLang="en-US"/>
          </a:p>
        </p:txBody>
      </p:sp>
      <p:sp>
        <p:nvSpPr>
          <p:cNvPr id="25" name="立方体 24"/>
          <p:cNvSpPr/>
          <p:nvPr>
            <p:custDataLst>
              <p:tags r:id="rId4"/>
            </p:custDataLst>
          </p:nvPr>
        </p:nvSpPr>
        <p:spPr>
          <a:xfrm>
            <a:off x="254635" y="3019425"/>
            <a:ext cx="930275" cy="617855"/>
          </a:xfrm>
          <a:prstGeom prst="cube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15</a:t>
            </a:r>
            <a:r>
              <a:rPr lang="zh-CN" altLang="en-US"/>
              <a:t>分</a:t>
            </a:r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5"/>
            </p:custDataLst>
          </p:nvPr>
        </p:nvSpPr>
        <p:spPr>
          <a:xfrm>
            <a:off x="1195705" y="2326005"/>
            <a:ext cx="1717675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b="1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综合素质加分</a:t>
            </a:r>
            <a:endParaRPr kumimoji="1" lang="zh-CN" altLang="en-US" b="1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0" name="文本框 29"/>
          <p:cNvSpPr txBox="1"/>
          <p:nvPr>
            <p:custDataLst>
              <p:tags r:id="rId6"/>
            </p:custDataLst>
          </p:nvPr>
        </p:nvSpPr>
        <p:spPr>
          <a:xfrm>
            <a:off x="1291590" y="3102610"/>
            <a:ext cx="1717675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b="1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突出特长加分</a:t>
            </a:r>
            <a:endParaRPr kumimoji="1" lang="zh-CN" altLang="en-US" b="1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1" name="立方体 30"/>
          <p:cNvSpPr/>
          <p:nvPr>
            <p:custDataLst>
              <p:tags r:id="rId7"/>
            </p:custDataLst>
          </p:nvPr>
        </p:nvSpPr>
        <p:spPr>
          <a:xfrm>
            <a:off x="254635" y="3769995"/>
            <a:ext cx="2804160" cy="617855"/>
          </a:xfrm>
          <a:prstGeom prst="cube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130</a:t>
            </a:r>
            <a:r>
              <a:rPr lang="zh-CN" altLang="en-US"/>
              <a:t>分</a:t>
            </a:r>
            <a:r>
              <a:rPr lang="en-US" altLang="zh-CN"/>
              <a:t> </a:t>
            </a:r>
            <a:r>
              <a:rPr lang="en-US" altLang="zh-CN" b="1">
                <a:solidFill>
                  <a:schemeClr val="tx1"/>
                </a:solidFill>
              </a:rPr>
              <a:t> </a:t>
            </a:r>
            <a:r>
              <a:rPr lang="zh-CN" altLang="en-US" b="1">
                <a:solidFill>
                  <a:schemeClr val="tx1"/>
                </a:solidFill>
              </a:rPr>
              <a:t>综测成绩</a:t>
            </a:r>
            <a:endParaRPr lang="zh-CN" altLang="en-US" b="1">
              <a:solidFill>
                <a:schemeClr val="tx1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707765" y="1089025"/>
            <a:ext cx="4273550" cy="1209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sz="14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各院各专业具体情况具体分析</a:t>
            </a:r>
            <a:endParaRPr kumimoji="1" lang="zh-CN" altLang="en-US" sz="14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30000"/>
              </a:lnSpc>
            </a:pPr>
            <a:r>
              <a:rPr kumimoji="1" lang="zh-CN" altLang="en-US" sz="1400" b="1" dirty="0">
                <a:latin typeface="微软雅黑" panose="020B0503020204020204" charset="-122"/>
                <a:ea typeface="微软雅黑" panose="020B0503020204020204" charset="-122"/>
              </a:rPr>
              <a:t>例如网信院除了不算</a:t>
            </a:r>
            <a:r>
              <a:rPr kumimoji="1" lang="zh-CN" altLang="en-US" sz="14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选修和任选，</a:t>
            </a:r>
            <a:r>
              <a:rPr kumimoji="1" lang="zh-CN" altLang="en-US" sz="1400" b="1" dirty="0">
                <a:latin typeface="微软雅黑" panose="020B0503020204020204" charset="-122"/>
                <a:ea typeface="微软雅黑" panose="020B0503020204020204" charset="-122"/>
              </a:rPr>
              <a:t>其余高数大物等基础课程、专业核心课、学院限选、思政类、体育类、工程概论甚至还有物理实验都算分。</a:t>
            </a:r>
            <a:endParaRPr kumimoji="1" lang="zh-CN" altLang="en-US" sz="14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0" name="直接连接符 39"/>
          <p:cNvCxnSpPr/>
          <p:nvPr>
            <p:custDataLst>
              <p:tags r:id="rId8"/>
            </p:custDataLst>
          </p:nvPr>
        </p:nvCxnSpPr>
        <p:spPr>
          <a:xfrm>
            <a:off x="8265160" y="1327150"/>
            <a:ext cx="0" cy="497459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7678420" y="2089150"/>
            <a:ext cx="527050" cy="52768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324850" y="1089025"/>
            <a:ext cx="3743960" cy="517906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14445" y="2400935"/>
            <a:ext cx="3858260" cy="394208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254635" y="4705350"/>
            <a:ext cx="3375025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突出特长包括“竞赛突出特长”和“其他突出特长”</a:t>
            </a:r>
            <a:r>
              <a:rPr kumimoji="1" lang="en-US" altLang="zh-CN" b="1" dirty="0"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(</a:t>
            </a:r>
            <a:r>
              <a:rPr kumimoji="1" lang="zh-CN" altLang="en-US" b="1" dirty="0"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条件过于苛刻</a:t>
            </a:r>
            <a:r>
              <a:rPr kumimoji="1" lang="en-US" altLang="zh-CN" b="1" dirty="0"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)</a:t>
            </a:r>
            <a:endParaRPr kumimoji="1" lang="en-US" altLang="zh-CN" b="1" dirty="0">
              <a:latin typeface="等线" panose="02010600030101010101" pitchFamily="2" charset="-122"/>
              <a:ea typeface="等线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35032"/>
            <a:ext cx="12192000" cy="85873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6547599"/>
            <a:ext cx="12192000" cy="310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16"/>
          <p:cNvSpPr txBox="1"/>
          <p:nvPr/>
        </p:nvSpPr>
        <p:spPr>
          <a:xfrm>
            <a:off x="0" y="107923"/>
            <a:ext cx="730830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前期准备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时间戳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篇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15281" y="604775"/>
            <a:ext cx="3435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平行四边形 9"/>
          <p:cNvSpPr/>
          <p:nvPr/>
        </p:nvSpPr>
        <p:spPr>
          <a:xfrm>
            <a:off x="5013484" y="-38648"/>
            <a:ext cx="383007" cy="865629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/>
        </p:nvSpPr>
        <p:spPr>
          <a:xfrm>
            <a:off x="5447291" y="-38648"/>
            <a:ext cx="383007" cy="862353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2"/>
          <p:cNvSpPr txBox="1"/>
          <p:nvPr/>
        </p:nvSpPr>
        <p:spPr>
          <a:xfrm>
            <a:off x="11701264" y="6527482"/>
            <a:ext cx="981472" cy="24197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961DDD-C436-4908-ACFB-32AF8C4633EB}" type="slidenum">
              <a:rPr lang="zh-CN" altLang="en-US" smtClean="0">
                <a:solidFill>
                  <a:schemeClr val="bg1"/>
                </a:solidFill>
              </a:rPr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709" y="-31391"/>
            <a:ext cx="1086465" cy="1054297"/>
          </a:xfrm>
          <a:prstGeom prst="rect">
            <a:avLst/>
          </a:prstGeom>
        </p:spPr>
      </p:pic>
      <p:sp>
        <p:nvSpPr>
          <p:cNvPr id="29" name="椭圆 28"/>
          <p:cNvSpPr/>
          <p:nvPr>
            <p:custDataLst>
              <p:tags r:id="rId2"/>
            </p:custDataLst>
          </p:nvPr>
        </p:nvSpPr>
        <p:spPr>
          <a:xfrm>
            <a:off x="10970895" y="3268980"/>
            <a:ext cx="866775" cy="840105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rgbClr val="FF0000"/>
                </a:solidFill>
              </a:rPr>
              <a:t>上岸</a:t>
            </a:r>
            <a:endParaRPr lang="zh-CN" altLang="en-US" b="1">
              <a:solidFill>
                <a:srgbClr val="FF0000"/>
              </a:solidFill>
            </a:endParaRPr>
          </a:p>
        </p:txBody>
      </p:sp>
      <p:cxnSp>
        <p:nvCxnSpPr>
          <p:cNvPr id="40" name="直接连接符 39"/>
          <p:cNvCxnSpPr/>
          <p:nvPr>
            <p:custDataLst>
              <p:tags r:id="rId3"/>
            </p:custDataLst>
          </p:nvPr>
        </p:nvCxnSpPr>
        <p:spPr>
          <a:xfrm>
            <a:off x="805815" y="3715385"/>
            <a:ext cx="1016508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爆炸形 1 16"/>
          <p:cNvSpPr/>
          <p:nvPr/>
        </p:nvSpPr>
        <p:spPr>
          <a:xfrm>
            <a:off x="622935" y="3491865"/>
            <a:ext cx="510540" cy="501650"/>
          </a:xfrm>
          <a:prstGeom prst="irregularSeal1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爆炸形 1 17"/>
          <p:cNvSpPr/>
          <p:nvPr>
            <p:custDataLst>
              <p:tags r:id="rId4"/>
            </p:custDataLst>
          </p:nvPr>
        </p:nvSpPr>
        <p:spPr>
          <a:xfrm>
            <a:off x="4720590" y="3491865"/>
            <a:ext cx="510540" cy="501650"/>
          </a:xfrm>
          <a:prstGeom prst="irregularSeal1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爆炸形 1 18"/>
          <p:cNvSpPr/>
          <p:nvPr>
            <p:custDataLst>
              <p:tags r:id="rId5"/>
            </p:custDataLst>
          </p:nvPr>
        </p:nvSpPr>
        <p:spPr>
          <a:xfrm>
            <a:off x="5929630" y="3499485"/>
            <a:ext cx="510540" cy="501650"/>
          </a:xfrm>
          <a:prstGeom prst="irregularSeal1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4187190" y="4109085"/>
            <a:ext cx="1577340" cy="152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6-8</a:t>
            </a:r>
            <a:r>
              <a: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月</a:t>
            </a:r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夏令营</a:t>
            </a:r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难度较大</a:t>
            </a:r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竞争激烈</a:t>
            </a:r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6"/>
            </p:custDataLst>
          </p:nvPr>
        </p:nvSpPr>
        <p:spPr>
          <a:xfrm>
            <a:off x="5396230" y="4109085"/>
            <a:ext cx="1577340" cy="152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8-9</a:t>
            </a:r>
            <a:r>
              <a: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月</a:t>
            </a:r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预推免</a:t>
            </a:r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门槛低？</a:t>
            </a:r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机遇多？</a:t>
            </a:r>
            <a:endParaRPr kumimoji="1" lang="en-US" altLang="zh-CN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2" name="爆炸形 1 21"/>
          <p:cNvSpPr/>
          <p:nvPr>
            <p:custDataLst>
              <p:tags r:id="rId7"/>
            </p:custDataLst>
          </p:nvPr>
        </p:nvSpPr>
        <p:spPr>
          <a:xfrm>
            <a:off x="7314565" y="3500120"/>
            <a:ext cx="510540" cy="501650"/>
          </a:xfrm>
          <a:prstGeom prst="irregularSeal1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6613525" y="4109085"/>
            <a:ext cx="1808480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9</a:t>
            </a:r>
            <a:r>
              <a: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月中下旬</a:t>
            </a:r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校内名额确定</a:t>
            </a:r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4" name="爆炸形 1 23"/>
          <p:cNvSpPr/>
          <p:nvPr>
            <p:custDataLst>
              <p:tags r:id="rId8"/>
            </p:custDataLst>
          </p:nvPr>
        </p:nvSpPr>
        <p:spPr>
          <a:xfrm>
            <a:off x="8550275" y="3491865"/>
            <a:ext cx="510540" cy="501650"/>
          </a:xfrm>
          <a:prstGeom prst="irregularSeal1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8007350" y="4109085"/>
            <a:ext cx="1489710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928</a:t>
            </a:r>
            <a:endParaRPr kumimoji="1" lang="en-US" altLang="zh-CN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放榜</a:t>
            </a:r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6" name="爆炸形 1 25"/>
          <p:cNvSpPr/>
          <p:nvPr>
            <p:custDataLst>
              <p:tags r:id="rId9"/>
            </p:custDataLst>
          </p:nvPr>
        </p:nvSpPr>
        <p:spPr>
          <a:xfrm>
            <a:off x="10056495" y="3489325"/>
            <a:ext cx="510540" cy="501650"/>
          </a:xfrm>
          <a:prstGeom prst="irregularSeal1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9253220" y="4109085"/>
            <a:ext cx="2223135" cy="152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9</a:t>
            </a:r>
            <a:r>
              <a: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月下旬到</a:t>
            </a:r>
            <a:r>
              <a:rPr kumimoji="1"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</a:t>
            </a:r>
            <a:r>
              <a: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月</a:t>
            </a:r>
            <a:r>
              <a:rPr kumimoji="1"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~</a:t>
            </a:r>
            <a:endParaRPr kumimoji="1" lang="zh-CN" altLang="en-US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九推</a:t>
            </a:r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海王释放大量</a:t>
            </a:r>
            <a:r>
              <a:rPr kumimoji="1"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offer</a:t>
            </a:r>
            <a:endParaRPr kumimoji="1" lang="en-US" altLang="zh-CN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启动工程硕博</a:t>
            </a:r>
            <a:endParaRPr kumimoji="1" lang="zh-CN" altLang="en-US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0" y="2544445"/>
            <a:ext cx="2859405" cy="9556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sz="1600" b="1" dirty="0">
                <a:latin typeface="微软雅黑" panose="020B0503020204020204" charset="-122"/>
                <a:ea typeface="微软雅黑" panose="020B0503020204020204" charset="-122"/>
              </a:rPr>
              <a:t>可陶瓷老师提前进组科研实习</a:t>
            </a:r>
            <a:endParaRPr kumimoji="1" lang="zh-CN" altLang="en-US" sz="16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zh-CN" altLang="en-US" sz="1600" b="1" dirty="0">
                <a:latin typeface="微软雅黑" panose="020B0503020204020204" charset="-122"/>
                <a:ea typeface="微软雅黑" panose="020B0503020204020204" charset="-122"/>
              </a:rPr>
              <a:t>兴许可出成果</a:t>
            </a:r>
            <a:endParaRPr kumimoji="1" lang="zh-CN" altLang="en-US" sz="16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zh-CN" altLang="en-US" sz="1600" b="1" dirty="0">
                <a:latin typeface="微软雅黑" panose="020B0503020204020204" charset="-122"/>
                <a:ea typeface="微软雅黑" panose="020B0503020204020204" charset="-122"/>
              </a:rPr>
              <a:t>混个脸熟</a:t>
            </a:r>
            <a:endParaRPr kumimoji="1" lang="zh-CN" altLang="en-US" sz="16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0" name="图片 99"/>
          <p:cNvPicPr/>
          <p:nvPr/>
        </p:nvPicPr>
        <p:blipFill>
          <a:blip r:embed="rId10">
            <a:clrChange>
              <a:clrFrom>
                <a:srgbClr val="C9C9C7">
                  <a:alpha val="99608"/>
                </a:srgbClr>
              </a:clrFrom>
              <a:clrTo>
                <a:srgbClr val="C9C9C7">
                  <a:alpha val="99608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141335" y="4919345"/>
            <a:ext cx="1426845" cy="1426845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6" name="直接连接符 5"/>
          <p:cNvCxnSpPr/>
          <p:nvPr/>
        </p:nvCxnSpPr>
        <p:spPr>
          <a:xfrm flipV="1">
            <a:off x="3009900" y="2390775"/>
            <a:ext cx="487680" cy="97536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2825750" y="1845945"/>
            <a:ext cx="1715770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sz="1600" b="1" dirty="0">
                <a:latin typeface="微软雅黑" panose="020B0503020204020204" charset="-122"/>
                <a:ea typeface="微软雅黑" panose="020B0503020204020204" charset="-122"/>
              </a:rPr>
              <a:t>前五学期成绩单</a:t>
            </a:r>
            <a:endParaRPr kumimoji="1" lang="zh-CN" altLang="en-US" sz="16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11"/>
            </p:custDataLst>
          </p:nvPr>
        </p:nvSpPr>
        <p:spPr>
          <a:xfrm>
            <a:off x="6282690" y="2142490"/>
            <a:ext cx="2267585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sz="1600" b="1" dirty="0">
                <a:latin typeface="微软雅黑" panose="020B0503020204020204" charset="-122"/>
                <a:ea typeface="微软雅黑" panose="020B0503020204020204" charset="-122"/>
              </a:rPr>
              <a:t>前五/六学期成绩单</a:t>
            </a:r>
            <a:endParaRPr kumimoji="1" lang="zh-CN" altLang="en-US" sz="1600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cxnSp>
        <p:nvCxnSpPr>
          <p:cNvPr id="12" name="直接连接符 11"/>
          <p:cNvCxnSpPr/>
          <p:nvPr>
            <p:custDataLst>
              <p:tags r:id="rId12"/>
            </p:custDataLst>
          </p:nvPr>
        </p:nvCxnSpPr>
        <p:spPr>
          <a:xfrm flipV="1">
            <a:off x="5214620" y="2553335"/>
            <a:ext cx="1410335" cy="812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>
            <p:custDataLst>
              <p:tags r:id="rId13"/>
            </p:custDataLst>
          </p:nvPr>
        </p:nvCxnSpPr>
        <p:spPr>
          <a:xfrm flipH="1" flipV="1">
            <a:off x="8007350" y="2517775"/>
            <a:ext cx="2049145" cy="97155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连接符 15"/>
          <p:cNvCxnSpPr>
            <a:stCxn id="3" idx="3"/>
          </p:cNvCxnSpPr>
          <p:nvPr>
            <p:custDataLst>
              <p:tags r:id="rId14"/>
            </p:custDataLst>
          </p:nvPr>
        </p:nvCxnSpPr>
        <p:spPr>
          <a:xfrm flipV="1">
            <a:off x="4541520" y="1741170"/>
            <a:ext cx="673100" cy="31051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>
            <p:custDataLst>
              <p:tags r:id="rId15"/>
            </p:custDataLst>
          </p:nvPr>
        </p:nvCxnSpPr>
        <p:spPr>
          <a:xfrm flipH="1" flipV="1">
            <a:off x="5923915" y="1741170"/>
            <a:ext cx="987425" cy="43751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>
            <p:custDataLst>
              <p:tags r:id="rId16"/>
            </p:custDataLst>
          </p:nvPr>
        </p:nvSpPr>
        <p:spPr>
          <a:xfrm>
            <a:off x="4409440" y="826770"/>
            <a:ext cx="2828290" cy="1050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sz="1600" b="1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纯成绩（不含竞赛加分，综测加分排名开出来就很迟了，大部分学校来不及的）</a:t>
            </a:r>
            <a:endParaRPr kumimoji="1" lang="zh-CN" altLang="en-US" sz="1600" b="1" dirty="0">
              <a:solidFill>
                <a:srgbClr val="FF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99390" y="4239260"/>
            <a:ext cx="206375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清北越早越好（比如现在），华五等学校建议明年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4-5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月开始，坑位先到先得。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2" name="爆炸形 1 31"/>
          <p:cNvSpPr/>
          <p:nvPr>
            <p:custDataLst>
              <p:tags r:id="rId17"/>
            </p:custDataLst>
          </p:nvPr>
        </p:nvSpPr>
        <p:spPr>
          <a:xfrm>
            <a:off x="3275965" y="3486785"/>
            <a:ext cx="510540" cy="501650"/>
          </a:xfrm>
          <a:prstGeom prst="irregularSeal1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2395220" y="4104005"/>
            <a:ext cx="2013585" cy="1999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pc="300" dirty="0">
                <a:latin typeface="+mn-ea"/>
                <a:sym typeface="+mn-ea"/>
              </a:rPr>
              <a:t>寒假（冬令营）</a:t>
            </a:r>
            <a:br>
              <a:rPr lang="zh-CN" altLang="en-US" spc="300" dirty="0">
                <a:latin typeface="+mn-ea"/>
                <a:sym typeface="+mn-ea"/>
              </a:rPr>
            </a:br>
            <a:r>
              <a:rPr lang="zh-CN" altLang="en-US" spc="300" dirty="0">
                <a:latin typeface="+mn-ea"/>
                <a:sym typeface="+mn-ea"/>
              </a:rPr>
              <a:t>准备好保研文书、个人陈述、套磁信、</a:t>
            </a:r>
            <a:r>
              <a:rPr lang="en-US" altLang="zh-CN" spc="300" dirty="0">
                <a:latin typeface="+mn-ea"/>
                <a:sym typeface="+mn-ea"/>
              </a:rPr>
              <a:t>PPT</a:t>
            </a:r>
            <a:r>
              <a:rPr lang="zh-CN" altLang="en-US" spc="300" dirty="0">
                <a:latin typeface="+mn-ea"/>
                <a:sym typeface="+mn-ea"/>
              </a:rPr>
              <a:t>、整理好获奖证书，收集面经</a:t>
            </a:r>
            <a:endParaRPr kumimoji="1" lang="zh-CN" altLang="en-US" sz="1600" spc="300" dirty="0">
              <a:latin typeface="+mn-ea"/>
            </a:endParaRPr>
          </a:p>
          <a:p>
            <a:pPr algn="ctr"/>
            <a:endParaRPr kumimoji="1" lang="zh-CN" altLang="en-US" sz="1600" spc="300" dirty="0">
              <a:latin typeface="+mn-ea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35032"/>
            <a:ext cx="12192000" cy="85873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6547599"/>
            <a:ext cx="12192000" cy="310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16"/>
          <p:cNvSpPr txBox="1"/>
          <p:nvPr/>
        </p:nvSpPr>
        <p:spPr>
          <a:xfrm>
            <a:off x="0" y="107923"/>
            <a:ext cx="730830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前期准备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材料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篇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15281" y="604775"/>
            <a:ext cx="3435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平行四边形 9"/>
          <p:cNvSpPr/>
          <p:nvPr/>
        </p:nvSpPr>
        <p:spPr>
          <a:xfrm>
            <a:off x="5013484" y="-38648"/>
            <a:ext cx="383007" cy="865629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/>
        </p:nvSpPr>
        <p:spPr>
          <a:xfrm>
            <a:off x="5447291" y="-38648"/>
            <a:ext cx="383007" cy="862353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2"/>
          <p:cNvSpPr txBox="1"/>
          <p:nvPr/>
        </p:nvSpPr>
        <p:spPr>
          <a:xfrm>
            <a:off x="11701264" y="6527482"/>
            <a:ext cx="981472" cy="24197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961DDD-C436-4908-ACFB-32AF8C4633EB}" type="slidenum">
              <a:rPr lang="zh-CN" altLang="en-US" smtClean="0">
                <a:solidFill>
                  <a:schemeClr val="bg1"/>
                </a:solidFill>
              </a:rPr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709" y="-31391"/>
            <a:ext cx="1086465" cy="105429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54965" y="979527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/>
              <a:t>前期准备材料</a:t>
            </a:r>
            <a:r>
              <a:rPr lang="zh-CN" altLang="en-US" sz="2800" b="1"/>
              <a:t>列表</a:t>
            </a:r>
            <a:endParaRPr lang="zh-CN" altLang="en-US" sz="2800" b="1"/>
          </a:p>
        </p:txBody>
      </p:sp>
      <p:graphicFrame>
        <p:nvGraphicFramePr>
          <p:cNvPr id="85" name="表格 84"/>
          <p:cNvGraphicFramePr/>
          <p:nvPr>
            <p:custDataLst>
              <p:tags r:id="rId2"/>
            </p:custDataLst>
          </p:nvPr>
        </p:nvGraphicFramePr>
        <p:xfrm>
          <a:off x="448945" y="1689735"/>
          <a:ext cx="5647055" cy="5099685"/>
        </p:xfrm>
        <a:graphic>
          <a:graphicData uri="http://schemas.openxmlformats.org/drawingml/2006/table">
            <a:tbl>
              <a:tblPr/>
              <a:tblGrid>
                <a:gridCol w="1082040"/>
                <a:gridCol w="688975"/>
                <a:gridCol w="1074420"/>
                <a:gridCol w="2801620"/>
              </a:tblGrid>
              <a:tr h="26860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材料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874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优先级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 w="190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874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获取方式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 w="190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874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备注</a:t>
                      </a:r>
                      <a:endParaRPr lang="zh-CN" altLang="en-US" sz="14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 w="19050" cap="flat" cmpd="sng">
                      <a:solidFill>
                        <a:srgbClr val="FFFFFF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874CB"/>
                    </a:solidFill>
                  </a:tcPr>
                </a:tc>
              </a:tr>
              <a:tr h="17716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身份证扫描件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高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打印店扫描或拍照处理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正反面同页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7716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学生证扫描件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高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打印店扫描或拍照处理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学校印章页和学籍注册页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7716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证件照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高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照相馆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上传电子版，底色一般不做要求，部分学校要求白底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9908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学籍在线检测报告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高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学信网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无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7716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本科成绩单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高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教务处或教务系统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双学位需要开辅修成绩单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7716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排名证明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高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教务处或教务系统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部分学校需要单独开证明材料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7716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四六级证书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高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打印店扫描或拍照处理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某些学校会卡分数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9908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其他语言证书（如有）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高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根据具体语言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英语的如托福、雅思在部分学校可换算六级成绩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9908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导师推荐信两封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高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一般是自己写好交给老师签名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职称需要副教授以上，部分学校要求教授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表格 11"/>
          <p:cNvGraphicFramePr/>
          <p:nvPr/>
        </p:nvGraphicFramePr>
        <p:xfrm>
          <a:off x="6163310" y="939165"/>
          <a:ext cx="5647055" cy="5570220"/>
        </p:xfrm>
        <a:graphic>
          <a:graphicData uri="http://schemas.openxmlformats.org/drawingml/2006/table">
            <a:tbl>
              <a:tblPr/>
              <a:tblGrid>
                <a:gridCol w="1082040"/>
                <a:gridCol w="688975"/>
                <a:gridCol w="1074420"/>
                <a:gridCol w="2801620"/>
              </a:tblGrid>
              <a:tr h="17716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个人简历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高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参考网上的模板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尽量一页，排版简洁大方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7716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个人陈述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高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参考网上的模板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约等于简历的详细描述版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959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竞赛证书（如有）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高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扫描拍照或者官网下载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开几个文件夹按级别分类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959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科研证明（如有）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高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根据具体项目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论文、软著、大创等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7716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学校进度表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高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自己开个 </a:t>
                      </a:r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Excel 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整理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记录申请学校面试时间、通过情况等信息供自己参考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7716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套磁信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中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删减个人陈述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记得加些针对该导师研究方向的个人介绍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9908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中文自我介绍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中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删减个人陈述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一般都要配 </a:t>
                      </a:r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PPT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，</a:t>
                      </a:r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3-5 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分钟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9908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英文自我介绍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中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翻译润色一下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一般是 </a:t>
                      </a:r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1-2 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分钟，也可加在中文介绍的开头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959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实习证明（如有）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低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实习公司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无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959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志愿证明（如有）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低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志愿服务平台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日常志愿服务用处不大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959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资格证书（如有）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低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相关部门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csp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考级证书</a:t>
                      </a:r>
                      <a:r>
                        <a:rPr lang="en-US" altLang="zh-CN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or</a:t>
                      </a:r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其他也算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7716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在读证明</a:t>
                      </a:r>
                      <a:endParaRPr lang="zh-CN" altLang="en-US" sz="1400" b="1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>
                      <a:solidFill>
                        <a:srgbClr val="4874CB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低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>
                      <a:solidFill>
                        <a:srgbClr val="4874CB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教务处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>
                      <a:solidFill>
                        <a:srgbClr val="4874CB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EBF0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听说有学校需要，没遇到过</a:t>
                      </a:r>
                      <a:endParaRPr lang="zh-CN" altLang="en-US" sz="14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>
                      <a:solidFill>
                        <a:srgbClr val="4874CB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35032"/>
            <a:ext cx="12192000" cy="85873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6547599"/>
            <a:ext cx="12192000" cy="310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16"/>
          <p:cNvSpPr txBox="1"/>
          <p:nvPr/>
        </p:nvSpPr>
        <p:spPr>
          <a:xfrm>
            <a:off x="0" y="107923"/>
            <a:ext cx="730830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前期准备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预备知识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篇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15281" y="604775"/>
            <a:ext cx="3435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平行四边形 9"/>
          <p:cNvSpPr/>
          <p:nvPr/>
        </p:nvSpPr>
        <p:spPr>
          <a:xfrm>
            <a:off x="5013484" y="-38648"/>
            <a:ext cx="383007" cy="865629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/>
        </p:nvSpPr>
        <p:spPr>
          <a:xfrm>
            <a:off x="5447291" y="-38648"/>
            <a:ext cx="383007" cy="862353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2"/>
          <p:cNvSpPr txBox="1"/>
          <p:nvPr/>
        </p:nvSpPr>
        <p:spPr>
          <a:xfrm>
            <a:off x="11701264" y="6527482"/>
            <a:ext cx="981472" cy="24197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961DDD-C436-4908-ACFB-32AF8C4633EB}" type="slidenum">
              <a:rPr lang="zh-CN" altLang="en-US" smtClean="0">
                <a:solidFill>
                  <a:schemeClr val="bg1"/>
                </a:solidFill>
              </a:rPr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709" y="-31391"/>
            <a:ext cx="1086465" cy="105429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8800" y="979805"/>
            <a:ext cx="2529205" cy="5080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r>
              <a:rPr lang="zh-CN" altLang="en-US" sz="2800" b="1" dirty="0">
                <a:latin typeface="微软雅黑" panose="020B0503020204020204" charset="-122"/>
                <a:ea typeface="微软雅黑" panose="020B0503020204020204" charset="-122"/>
              </a:rPr>
              <a:t>保研黑话</a:t>
            </a:r>
            <a:endParaRPr lang="zh-CN" altLang="en-US" sz="2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TextBox 4"/>
          <p:cNvSpPr txBox="1"/>
          <p:nvPr/>
        </p:nvSpPr>
        <p:spPr>
          <a:xfrm>
            <a:off x="140970" y="1395730"/>
            <a:ext cx="5445125" cy="5047615"/>
          </a:xfrm>
          <a:prstGeom prst="rect">
            <a:avLst/>
          </a:prstGeom>
          <a:noFill/>
          <a:ln>
            <a:noFill/>
          </a:ln>
        </p:spPr>
        <p:txBody>
          <a:bodyPr wrap="square" lIns="109727" tIns="54863" rIns="109727" bIns="54863" rtlCol="0">
            <a:noAutofit/>
          </a:bodyPr>
          <a:lstStyle/>
          <a:p>
            <a:pPr marL="285750" indent="-285750" algn="just">
              <a:lnSpc>
                <a:spcPts val="3600"/>
              </a:lnSpc>
              <a:buFont typeface="Wingdings" panose="05000000000000000000" pitchFamily="2" charset="2"/>
              <a:buChar char="ü"/>
            </a:pP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+mn-lt"/>
              </a:rPr>
              <a:t>Rk：rank,一般指自己的加权或绩点排名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  <a:sym typeface="+mn-lt"/>
            </a:endParaRPr>
          </a:p>
          <a:p>
            <a:pPr marL="285750" indent="-285750" algn="just">
              <a:lnSpc>
                <a:spcPts val="3600"/>
              </a:lnSpc>
              <a:buFont typeface="Wingdings" panose="05000000000000000000" pitchFamily="2" charset="2"/>
              <a:buChar char="ü"/>
            </a:pP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+mn-lt"/>
              </a:rPr>
              <a:t>Title：指学校的知名度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  <a:sym typeface="+mn-lt"/>
            </a:endParaRPr>
          </a:p>
          <a:p>
            <a:pPr marL="285750" indent="-285750" algn="just">
              <a:lnSpc>
                <a:spcPts val="3600"/>
              </a:lnSpc>
              <a:buFont typeface="Wingdings" panose="05000000000000000000" pitchFamily="2" charset="2"/>
              <a:buChar char="ü"/>
            </a:pP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+mn-lt"/>
              </a:rPr>
              <a:t>OQ：over qualified,指学生报名比自身本科院校或者能力水平低很多的院校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  <a:sym typeface="+mn-lt"/>
            </a:endParaRPr>
          </a:p>
          <a:p>
            <a:pPr marL="285750" indent="-285750" algn="just">
              <a:lnSpc>
                <a:spcPts val="3600"/>
              </a:lnSpc>
              <a:buFont typeface="Wingdings" panose="05000000000000000000" pitchFamily="2" charset="2"/>
              <a:buChar char="ü"/>
            </a:pP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+mn-lt"/>
              </a:rPr>
              <a:t>Bar：门槛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  <a:sym typeface="+mn-lt"/>
            </a:endParaRPr>
          </a:p>
          <a:p>
            <a:pPr marL="285750" indent="-285750" algn="just">
              <a:lnSpc>
                <a:spcPts val="3600"/>
              </a:lnSpc>
              <a:buFont typeface="Wingdings" panose="05000000000000000000" pitchFamily="2" charset="2"/>
              <a:buChar char="ü"/>
            </a:pP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+mn-lt"/>
              </a:rPr>
              <a:t>AP：assistant professor，助理教授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  <a:sym typeface="+mn-lt"/>
            </a:endParaRPr>
          </a:p>
          <a:p>
            <a:pPr marL="285750" indent="-285750" algn="just">
              <a:lnSpc>
                <a:spcPts val="3600"/>
              </a:lnSpc>
              <a:buFont typeface="Wingdings" panose="05000000000000000000" pitchFamily="2" charset="2"/>
              <a:buChar char="ü"/>
            </a:pP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+mn-lt"/>
              </a:rPr>
              <a:t>WL：waiting list,指夏令营优营或者最后录取的候补名单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  <a:sym typeface="+mn-lt"/>
            </a:endParaRPr>
          </a:p>
          <a:p>
            <a:pPr marL="285750" indent="-285750" algn="just">
              <a:lnSpc>
                <a:spcPts val="3600"/>
              </a:lnSpc>
              <a:buFont typeface="Wingdings" panose="05000000000000000000" pitchFamily="2" charset="2"/>
              <a:buChar char="ü"/>
            </a:pP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+mn-lt"/>
              </a:rPr>
              <a:t>强弱com：强committee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+mn-lt"/>
              </a:rPr>
              <a:t>学校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+mn-lt"/>
              </a:rPr>
              <a:t>管的多，导师没有很大话语权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+mn-lt"/>
              </a:rPr>
              <a:t>，很难捞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+mn-lt"/>
              </a:rPr>
              <a:t>；弱committee指导师有很大话语权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  <a:sym typeface="+mn-lt"/>
              </a:rPr>
              <a:t>，可以捞。</a:t>
            </a:r>
            <a:endParaRPr lang="zh-CN" altLang="en-US" sz="2000" b="1" dirty="0"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830570" y="979805"/>
            <a:ext cx="6197600" cy="26866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>
              <a:buClrTx/>
              <a:buSzTx/>
              <a:buFontTx/>
            </a:pPr>
            <a:r>
              <a:rPr lang="zh-CN" altLang="en-US" sz="2800" b="1" dirty="0">
                <a:latin typeface="微软雅黑" panose="020B0503020204020204" charset="-122"/>
                <a:ea typeface="微软雅黑" panose="020B0503020204020204" charset="-122"/>
              </a:rPr>
              <a:t>合理定位</a:t>
            </a:r>
            <a:endParaRPr lang="zh-CN" altLang="en-US" sz="28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sz="2000"/>
          </a:p>
          <a:p>
            <a:r>
              <a:rPr lang="zh-CN" altLang="en-US" sz="2000"/>
              <a:t>根据自己的情况确定保底+比较稳+冲一冲的院校，针对性去了解，对于过低的目标院校就别海啦，给其他想去的同学一些机会吧。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/>
              <a:t>同时你需要考虑清楚到底是硕士还是直博，一般难度</a:t>
            </a:r>
            <a:r>
              <a:rPr lang="zh-CN" altLang="en-US" sz="2000" b="1"/>
              <a:t>学硕</a:t>
            </a:r>
            <a:r>
              <a:rPr lang="en-US" altLang="zh-CN" sz="2000" b="1"/>
              <a:t> </a:t>
            </a:r>
            <a:r>
              <a:rPr lang="en-US" altLang="zh-CN" sz="2000" b="1">
                <a:sym typeface="+mn-ea"/>
              </a:rPr>
              <a:t>&gt;</a:t>
            </a:r>
            <a:r>
              <a:rPr lang="zh-CN" altLang="en-US" sz="2000" b="1">
                <a:sym typeface="+mn-ea"/>
              </a:rPr>
              <a:t>专硕</a:t>
            </a:r>
            <a:r>
              <a:rPr lang="en-US" altLang="zh-CN" sz="2000" b="1">
                <a:sym typeface="+mn-ea"/>
              </a:rPr>
              <a:t> &gt;= </a:t>
            </a:r>
            <a:r>
              <a:rPr lang="zh-CN" altLang="en-US" sz="2000" b="1">
                <a:sym typeface="+mn-ea"/>
              </a:rPr>
              <a:t>直博</a:t>
            </a:r>
            <a:r>
              <a:rPr lang="en-US" altLang="zh-CN" sz="2000" b="1">
                <a:sym typeface="+mn-ea"/>
              </a:rPr>
              <a:t> </a:t>
            </a:r>
            <a:r>
              <a:rPr lang="en-US" altLang="zh-CN" sz="2000" b="1">
                <a:sym typeface="+mn-ea"/>
              </a:rPr>
              <a:t>&gt; </a:t>
            </a:r>
            <a:r>
              <a:rPr lang="zh-CN" altLang="en-US" sz="2000" b="1">
                <a:sym typeface="+mn-ea"/>
              </a:rPr>
              <a:t>专博</a:t>
            </a:r>
            <a:r>
              <a:rPr lang="en-US" altLang="zh-CN" sz="2000" b="1">
                <a:sym typeface="+mn-ea"/>
              </a:rPr>
              <a:t>/</a:t>
            </a:r>
            <a:r>
              <a:rPr lang="zh-CN" altLang="en-US" sz="2000" b="1">
                <a:sym typeface="+mn-ea"/>
              </a:rPr>
              <a:t>工程博</a:t>
            </a:r>
            <a:r>
              <a:rPr lang="zh-CN" altLang="en-US" sz="2000">
                <a:sym typeface="+mn-ea"/>
              </a:rPr>
              <a:t>（会有例外）</a:t>
            </a:r>
            <a:r>
              <a:rPr lang="zh-CN" altLang="en-US" sz="2000"/>
              <a:t>。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/>
              <a:t>一般来说，计算机大类中学科入营难度：</a:t>
            </a:r>
            <a:r>
              <a:rPr lang="zh-CN" altLang="en-US" sz="2000" b="1"/>
              <a:t>计科</a:t>
            </a:r>
            <a:r>
              <a:rPr lang="en-US" altLang="zh-CN" sz="2000" b="1"/>
              <a:t> &gt; </a:t>
            </a:r>
            <a:r>
              <a:rPr lang="zh-CN" altLang="en-US" sz="2000" b="1"/>
              <a:t>软工</a:t>
            </a:r>
            <a:r>
              <a:rPr lang="en-US" altLang="zh-CN" sz="2000" b="1"/>
              <a:t> = </a:t>
            </a:r>
            <a:r>
              <a:rPr lang="zh-CN" altLang="en-US" sz="2000" b="1"/>
              <a:t>人工智能</a:t>
            </a:r>
            <a:r>
              <a:rPr lang="en-US" altLang="zh-CN" sz="2000" b="1"/>
              <a:t> &gt; </a:t>
            </a:r>
            <a:r>
              <a:rPr lang="zh-CN" altLang="en-US" sz="2000" b="1"/>
              <a:t>网安</a:t>
            </a:r>
            <a:r>
              <a:rPr lang="zh-CN" altLang="en-US" sz="2000"/>
              <a:t>（会有例外）。</a:t>
            </a:r>
            <a:endParaRPr lang="zh-CN" altLang="en-US" sz="200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rcRect r="1916" b="354"/>
          <a:stretch>
            <a:fillRect/>
          </a:stretch>
        </p:blipFill>
        <p:spPr>
          <a:xfrm>
            <a:off x="5775960" y="838200"/>
            <a:ext cx="3248660" cy="5709285"/>
          </a:xfrm>
          <a:prstGeom prst="rect">
            <a:avLst/>
          </a:prstGeom>
        </p:spPr>
      </p:pic>
      <p:pic>
        <p:nvPicPr>
          <p:cNvPr id="15" name="图片 14"/>
          <p:cNvPicPr/>
          <p:nvPr/>
        </p:nvPicPr>
        <p:blipFill>
          <a:blip r:embed="rId3"/>
          <a:stretch>
            <a:fillRect/>
          </a:stretch>
        </p:blipFill>
        <p:spPr>
          <a:xfrm>
            <a:off x="9024620" y="-31115"/>
            <a:ext cx="3003550" cy="688911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35032"/>
            <a:ext cx="12192000" cy="85873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6547599"/>
            <a:ext cx="12192000" cy="310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16"/>
          <p:cNvSpPr txBox="1"/>
          <p:nvPr/>
        </p:nvSpPr>
        <p:spPr>
          <a:xfrm>
            <a:off x="0" y="107923"/>
            <a:ext cx="730830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3.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保研历程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选择导师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篇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15281" y="604775"/>
            <a:ext cx="3435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平行四边形 9"/>
          <p:cNvSpPr/>
          <p:nvPr/>
        </p:nvSpPr>
        <p:spPr>
          <a:xfrm>
            <a:off x="5013484" y="-38648"/>
            <a:ext cx="383007" cy="865629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/>
        </p:nvSpPr>
        <p:spPr>
          <a:xfrm>
            <a:off x="5447291" y="-38648"/>
            <a:ext cx="383007" cy="862353"/>
          </a:xfrm>
          <a:prstGeom prst="parallelogram">
            <a:avLst>
              <a:gd name="adj" fmla="val 465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2"/>
          <p:cNvSpPr txBox="1"/>
          <p:nvPr/>
        </p:nvSpPr>
        <p:spPr>
          <a:xfrm>
            <a:off x="11701264" y="6527482"/>
            <a:ext cx="981472" cy="24197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961DDD-C436-4908-ACFB-32AF8C4633EB}" type="slidenum">
              <a:rPr lang="zh-CN" altLang="en-US" smtClean="0">
                <a:solidFill>
                  <a:schemeClr val="bg1"/>
                </a:solidFill>
              </a:rPr>
            </a:fld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709" y="-31391"/>
            <a:ext cx="1086465" cy="105429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45745" y="829945"/>
            <a:ext cx="11637645" cy="5539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2000" b="1"/>
              <a:t>一个好的导师基本决定了你研究生生活的好坏。</a:t>
            </a:r>
            <a:endParaRPr lang="zh-CN" altLang="en-US" sz="2000" b="1"/>
          </a:p>
          <a:p>
            <a:pPr>
              <a:lnSpc>
                <a:spcPct val="150000"/>
              </a:lnSpc>
            </a:pPr>
            <a:r>
              <a:rPr lang="zh-CN" altLang="en-US"/>
              <a:t>首先是选择喜欢的研究方向，筛选导师可以从组和导师来筛选，比如了解</a:t>
            </a:r>
            <a:r>
              <a:rPr lang="zh-CN" altLang="en-US" b="1"/>
              <a:t>组的实力（毕业去向、每年论文数量）和氛围，导师的水平（头衔、google 引用、每年论文数等）和性格（是否push、是否pua、是否允许实习、他人口碑等）</a:t>
            </a:r>
            <a:r>
              <a:rPr lang="zh-CN" altLang="en-US"/>
              <a:t>，了解这些信息</a:t>
            </a:r>
            <a:r>
              <a:rPr lang="zh-CN" altLang="en-US"/>
              <a:t>的几个途径：</a:t>
            </a:r>
            <a:endParaRPr lang="zh-CN" alt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/>
              <a:t>导师评价网</a:t>
            </a:r>
            <a:r>
              <a:rPr lang="zh-CN" altLang="en-US"/>
              <a:t>：导师评价.xlsx （以前有网页版本，但是封了，离线版本</a:t>
            </a:r>
            <a:r>
              <a:rPr lang="zh-CN" altLang="en-US"/>
              <a:t>最近没有更新）这里面有很多学生对老师的匿名评价，只能当做一定的参考，因为评价都没有经过验证，鱼龙混杂，不排除有些极端学生因为个人情况报复老师，也不排除部分老师找水军的情况。一般来说，如果有较多的负面评价就要谨慎考虑了。</a:t>
            </a:r>
            <a:endParaRPr lang="zh-CN" alt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/>
              <a:t>Google scholar</a:t>
            </a:r>
            <a:r>
              <a:rPr lang="zh-CN" altLang="en-US"/>
              <a:t>，主要看引用量和H指数，不同领域的引用量没有可比性，视具体情况而定。此外还可以看一下导师最近的研究方向，和一作情况（如果大部分一作都不是学生，就需要慎重考虑）。</a:t>
            </a:r>
            <a:endParaRPr lang="zh-CN" alt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/>
              <a:t>学院官网</a:t>
            </a:r>
            <a:r>
              <a:rPr lang="zh-CN" altLang="en-US"/>
              <a:t>，老师的教育背景和主要成果，头衔等一目了然，缺点是大部分学院的老师信息维护的不是很好，更新慢，信息不全面。</a:t>
            </a:r>
            <a:endParaRPr lang="zh-CN" alt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/>
              <a:t>知乎</a:t>
            </a:r>
            <a:r>
              <a:rPr lang="en-US" altLang="zh-CN" b="1"/>
              <a:t>/xhs</a:t>
            </a:r>
            <a:r>
              <a:rPr lang="zh-CN" altLang="en-US"/>
              <a:t>，直接搜XX学院XX老师，看有没有相关的评价。</a:t>
            </a:r>
            <a:endParaRPr lang="zh-CN" alt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/>
              <a:t>老师的学生</a:t>
            </a:r>
            <a:r>
              <a:rPr lang="zh-CN" altLang="en-US"/>
              <a:t>，师兄师姐算是最了解实验室情况和老师的人了，可以联系论文里面的学生邮箱。</a:t>
            </a:r>
            <a:endParaRPr lang="zh-CN" altLang="en-US"/>
          </a:p>
        </p:txBody>
      </p:sp>
      <p:pic>
        <p:nvPicPr>
          <p:cNvPr id="17" name="图片 16"/>
          <p:cNvPicPr/>
          <p:nvPr/>
        </p:nvPicPr>
        <p:blipFill>
          <a:blip r:embed="rId2"/>
          <a:stretch>
            <a:fillRect/>
          </a:stretch>
        </p:blipFill>
        <p:spPr>
          <a:xfrm>
            <a:off x="10796905" y="2187575"/>
            <a:ext cx="466725" cy="46672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tags/tag1.xml><?xml version="1.0" encoding="utf-8"?>
<p:tagLst xmlns:p="http://schemas.openxmlformats.org/presentationml/2006/main">
  <p:tag name="KSO_WM_DIAGRAM_VIRTUALLY_FRAME" val="{&quot;height&quot;:277.65133858267717,&quot;left&quot;:375.7944094488188,&quot;top&quot;:124.82984251968503,&quot;width&quot;:451.5585826771654}"/>
</p:tagLst>
</file>

<file path=ppt/tags/tag10.xml><?xml version="1.0" encoding="utf-8"?>
<p:tagLst xmlns:p="http://schemas.openxmlformats.org/presentationml/2006/main">
  <p:tag name="KSO_WM_DIAGRAM_VIRTUALLY_FRAME" val="{&quot;height&quot;:277.65133858267717,&quot;left&quot;:375.7944094488188,&quot;top&quot;:124.82984251968503,&quot;width&quot;:451.5585826771654}"/>
</p:tagLst>
</file>

<file path=ppt/tags/tag11.xml><?xml version="1.0" encoding="utf-8"?>
<p:tagLst xmlns:p="http://schemas.openxmlformats.org/presentationml/2006/main">
  <p:tag name="KSO_WM_DIAGRAM_VIRTUALLY_FRAME" val="{&quot;height&quot;:277.65133858267717,&quot;left&quot;:375.7944094488188,&quot;top&quot;:124.82984251968503,&quot;width&quot;:451.5585826771654}"/>
</p:tagLst>
</file>

<file path=ppt/tags/tag12.xml><?xml version="1.0" encoding="utf-8"?>
<p:tagLst xmlns:p="http://schemas.openxmlformats.org/presentationml/2006/main">
  <p:tag name="KSO_WM_DIAGRAM_VIRTUALLY_FRAME" val="{&quot;height&quot;:277.65133858267717,&quot;left&quot;:375.7944094488188,&quot;top&quot;:124.82984251968503,&quot;width&quot;:451.5585826771654}"/>
</p:tagLst>
</file>

<file path=ppt/tags/tag13.xml><?xml version="1.0" encoding="utf-8"?>
<p:tagLst xmlns:p="http://schemas.openxmlformats.org/presentationml/2006/main">
  <p:tag name="KSO_WM_DIAGRAM_VIRTUALLY_FRAME" val="{&quot;height&quot;:277.65133858267717,&quot;left&quot;:375.7944094488188,&quot;top&quot;:124.82984251968503,&quot;width&quot;:451.5585826771654}"/>
</p:tagLst>
</file>

<file path=ppt/tags/tag14.xml><?xml version="1.0" encoding="utf-8"?>
<p:tagLst xmlns:p="http://schemas.openxmlformats.org/presentationml/2006/main">
  <p:tag name="KSO_WM_DIAGRAM_VIRTUALLY_FRAME" val="{&quot;height&quot;:277.65133858267717,&quot;left&quot;:375.7944094488188,&quot;top&quot;:124.82984251968503,&quot;width&quot;:451.5585826771654}"/>
</p:tagLst>
</file>

<file path=ppt/tags/tag15.xml><?xml version="1.0" encoding="utf-8"?>
<p:tagLst xmlns:p="http://schemas.openxmlformats.org/presentationml/2006/main">
  <p:tag name="KSO_WM_DIAGRAM_VIRTUALLY_FRAME" val="{&quot;height&quot;:277.65133858267717,&quot;left&quot;:375.7944094488188,&quot;top&quot;:124.82984251968503,&quot;width&quot;:451.5585826771654}"/>
</p:tagLst>
</file>

<file path=ppt/tags/tag16.xml><?xml version="1.0" encoding="utf-8"?>
<p:tagLst xmlns:p="http://schemas.openxmlformats.org/presentationml/2006/main">
  <p:tag name="KSO_WM_DIAGRAM_VIRTUALLY_FRAME" val="{&quot;height&quot;:277.65133858267717,&quot;left&quot;:375.7944094488188,&quot;top&quot;:124.82984251968503,&quot;width&quot;:451.5585826771654}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DIAGRAM_VIRTUALLY_FRAME" val="{&quot;height&quot;:277.65133858267717,&quot;left&quot;:375.7944094488188,&quot;top&quot;:124.82984251968503,&quot;width&quot;:451.5585826771654}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  <p:tag name="KSO_WM_DIAGRAM_VIRTUALLY_FRAME" val="{&quot;height&quot;:285,&quot;left&quot;:20.05,&quot;top&quot;:119.55,&quot;width&quot;:220.8}"/>
</p:tagLst>
</file>

<file path=ppt/tags/tag27.xml><?xml version="1.0" encoding="utf-8"?>
<p:tagLst xmlns:p="http://schemas.openxmlformats.org/presentationml/2006/main">
  <p:tag name="KSO_WM_BEAUTIFY_FLAG" val=""/>
  <p:tag name="KSO_WM_DIAGRAM_VIRTUALLY_FRAME" val="{&quot;height&quot;:285,&quot;left&quot;:20.05,&quot;top&quot;:119.55,&quot;width&quot;:220.8}"/>
</p:tagLst>
</file>

<file path=ppt/tags/tag28.xml><?xml version="1.0" encoding="utf-8"?>
<p:tagLst xmlns:p="http://schemas.openxmlformats.org/presentationml/2006/main">
  <p:tag name="KSO_WM_BEAUTIFY_FLAG" val=""/>
  <p:tag name="KSO_WM_DIAGRAM_VIRTUALLY_FRAME" val="{&quot;height&quot;:285,&quot;left&quot;:20.05,&quot;top&quot;:119.55,&quot;width&quot;:220.8}"/>
</p:tagLst>
</file>

<file path=ppt/tags/tag29.xml><?xml version="1.0" encoding="utf-8"?>
<p:tagLst xmlns:p="http://schemas.openxmlformats.org/presentationml/2006/main">
  <p:tag name="KSO_WM_BEAUTIFY_FLAG" val=""/>
  <p:tag name="KSO_WM_DIAGRAM_VIRTUALLY_FRAME" val="{&quot;height&quot;:285,&quot;left&quot;:20.05,&quot;top&quot;:119.55,&quot;width&quot;:220.8}"/>
</p:tagLst>
</file>

<file path=ppt/tags/tag3.xml><?xml version="1.0" encoding="utf-8"?>
<p:tagLst xmlns:p="http://schemas.openxmlformats.org/presentationml/2006/main">
  <p:tag name="KSO_WM_DIAGRAM_VIRTUALLY_FRAME" val="{&quot;height&quot;:277.65133858267717,&quot;left&quot;:375.7944094488188,&quot;top&quot;:124.82984251968503,&quot;width&quot;:451.5585826771654}"/>
</p:tagLst>
</file>

<file path=ppt/tags/tag30.xml><?xml version="1.0" encoding="utf-8"?>
<p:tagLst xmlns:p="http://schemas.openxmlformats.org/presentationml/2006/main">
  <p:tag name="KSO_WM_BEAUTIFY_FLAG" val=""/>
  <p:tag name="KSO_WM_DIAGRAM_VIRTUALLY_FRAME" val="{&quot;height&quot;:285,&quot;left&quot;:20.05,&quot;top&quot;:119.55,&quot;width&quot;:220.8}"/>
</p:tagLst>
</file>

<file path=ppt/tags/tag31.xml><?xml version="1.0" encoding="utf-8"?>
<p:tagLst xmlns:p="http://schemas.openxmlformats.org/presentationml/2006/main">
  <p:tag name="KSO_WM_BEAUTIFY_FLAG" val=""/>
  <p:tag name="KSO_WM_DIAGRAM_VIRTUALLY_FRAME" val="{&quot;height&quot;:285,&quot;left&quot;:20.05,&quot;top&quot;:119.55,&quot;width&quot;:220.8}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DIAGRAM_VIRTUALLY_FRAME" val="{&quot;height&quot;:277.65133858267717,&quot;left&quot;:375.7944094488188,&quot;top&quot;:124.82984251968503,&quot;width&quot;:451.5585826771654}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TABLE_ENDDRAG_ORIGIN_RECT" val="444*399"/>
  <p:tag name="TABLE_ENDDRAG_RECT" val="7*114*444*399"/>
</p:tagLst>
</file>

<file path=ppt/tags/tag5.xml><?xml version="1.0" encoding="utf-8"?>
<p:tagLst xmlns:p="http://schemas.openxmlformats.org/presentationml/2006/main">
  <p:tag name="KSO_WM_DIAGRAM_VIRTUALLY_FRAME" val="{&quot;height&quot;:277.65133858267717,&quot;left&quot;:375.7944094488188,&quot;top&quot;:124.82984251968503,&quot;width&quot;:451.5585826771654}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DIAGRAM_VIRTUALLY_FRAME" val="{&quot;height&quot;:472.2301574803149,&quot;left&quot;:-9.886614173228347,&quot;top&quot;:73.90653543307086,&quot;width&quot;:979.7730708661418}"/>
</p:tagLst>
</file>

<file path=ppt/tags/tag52.xml><?xml version="1.0" encoding="utf-8"?>
<p:tagLst xmlns:p="http://schemas.openxmlformats.org/presentationml/2006/main">
  <p:tag name="KSO_WM_DIAGRAM_VIRTUALLY_FRAME" val="{&quot;height&quot;:472.2301574803149,&quot;left&quot;:-9.886614173228347,&quot;top&quot;:73.90653543307086,&quot;width&quot;:979.7730708661418}"/>
</p:tagLst>
</file>

<file path=ppt/tags/tag53.xml><?xml version="1.0" encoding="utf-8"?>
<p:tagLst xmlns:p="http://schemas.openxmlformats.org/presentationml/2006/main">
  <p:tag name="KSO_WM_DIAGRAM_VIRTUALLY_FRAME" val="{&quot;height&quot;:472.2301574803149,&quot;left&quot;:-9.886614173228347,&quot;top&quot;:73.90653543307086,&quot;width&quot;:979.7730708661418}"/>
</p:tagLst>
</file>

<file path=ppt/tags/tag54.xml><?xml version="1.0" encoding="utf-8"?>
<p:tagLst xmlns:p="http://schemas.openxmlformats.org/presentationml/2006/main">
  <p:tag name="KSO_WM_DIAGRAM_VIRTUALLY_FRAME" val="{&quot;height&quot;:472.2301574803149,&quot;left&quot;:-9.886614173228347,&quot;top&quot;:73.90653543307086,&quot;width&quot;:979.7730708661418}"/>
</p:tagLst>
</file>

<file path=ppt/tags/tag55.xml><?xml version="1.0" encoding="utf-8"?>
<p:tagLst xmlns:p="http://schemas.openxmlformats.org/presentationml/2006/main">
  <p:tag name="KSO_WM_DIAGRAM_VIRTUALLY_FRAME" val="{&quot;height&quot;:472.2301574803149,&quot;left&quot;:-9.886614173228347,&quot;top&quot;:73.90653543307086,&quot;width&quot;:979.7730708661418}"/>
</p:tagLst>
</file>

<file path=ppt/tags/tag56.xml><?xml version="1.0" encoding="utf-8"?>
<p:tagLst xmlns:p="http://schemas.openxmlformats.org/presentationml/2006/main">
  <p:tag name="KSO_WM_DIAGRAM_VIRTUALLY_FRAME" val="{&quot;height&quot;:472.2301574803149,&quot;left&quot;:-9.886614173228347,&quot;top&quot;:73.90653543307086,&quot;width&quot;:979.7730708661418}"/>
</p:tagLst>
</file>

<file path=ppt/tags/tag57.xml><?xml version="1.0" encoding="utf-8"?>
<p:tagLst xmlns:p="http://schemas.openxmlformats.org/presentationml/2006/main">
  <p:tag name="KSO_WM_DIAGRAM_VIRTUALLY_FRAME" val="{&quot;height&quot;:472.2301574803149,&quot;left&quot;:-9.886614173228347,&quot;top&quot;:73.90653543307086,&quot;width&quot;:979.7730708661418}"/>
</p:tagLst>
</file>

<file path=ppt/tags/tag58.xml><?xml version="1.0" encoding="utf-8"?>
<p:tagLst xmlns:p="http://schemas.openxmlformats.org/presentationml/2006/main">
  <p:tag name="KSO_WM_DIAGRAM_VIRTUALLY_FRAME" val="{&quot;height&quot;:472.2301574803149,&quot;left&quot;:-9.886614173228347,&quot;top&quot;:73.90653543307086,&quot;width&quot;:979.7730708661418}"/>
</p:tagLst>
</file>

<file path=ppt/tags/tag59.xml><?xml version="1.0" encoding="utf-8"?>
<p:tagLst xmlns:p="http://schemas.openxmlformats.org/presentationml/2006/main">
  <p:tag name="KSO_WM_DIAGRAM_VIRTUALLY_FRAME" val="{&quot;height&quot;:472.2301574803149,&quot;left&quot;:-9.886614173228347,&quot;top&quot;:73.90653543307086,&quot;width&quot;:979.7730708661418}"/>
</p:tagLst>
</file>

<file path=ppt/tags/tag6.xml><?xml version="1.0" encoding="utf-8"?>
<p:tagLst xmlns:p="http://schemas.openxmlformats.org/presentationml/2006/main">
  <p:tag name="KSO_WM_DIAGRAM_VIRTUALLY_FRAME" val="{&quot;height&quot;:277.65133858267717,&quot;left&quot;:375.7944094488188,&quot;top&quot;:124.82984251968503,&quot;width&quot;:451.5585826771654}"/>
</p:tagLst>
</file>

<file path=ppt/tags/tag60.xml><?xml version="1.0" encoding="utf-8"?>
<p:tagLst xmlns:p="http://schemas.openxmlformats.org/presentationml/2006/main">
  <p:tag name="KSO_WM_DIAGRAM_VIRTUALLY_FRAME" val="{&quot;height&quot;:472.2301574803149,&quot;left&quot;:-9.886614173228347,&quot;top&quot;:73.90653543307086,&quot;width&quot;:979.7730708661418}"/>
</p:tagLst>
</file>

<file path=ppt/tags/tag61.xml><?xml version="1.0" encoding="utf-8"?>
<p:tagLst xmlns:p="http://schemas.openxmlformats.org/presentationml/2006/main">
  <p:tag name="KSO_WM_DIAGRAM_VIRTUALLY_FRAME" val="{&quot;height&quot;:472.2301574803149,&quot;left&quot;:-9.886614173228347,&quot;top&quot;:73.90653543307086,&quot;width&quot;:979.7730708661418}"/>
</p:tagLst>
</file>

<file path=ppt/tags/tag62.xml><?xml version="1.0" encoding="utf-8"?>
<p:tagLst xmlns:p="http://schemas.openxmlformats.org/presentationml/2006/main">
  <p:tag name="KSO_WM_DIAGRAM_VIRTUALLY_FRAME" val="{&quot;height&quot;:472.2301574803149,&quot;left&quot;:-9.886614173228347,&quot;top&quot;:73.90653543307086,&quot;width&quot;:979.7730708661418}"/>
</p:tagLst>
</file>

<file path=ppt/tags/tag63.xml><?xml version="1.0" encoding="utf-8"?>
<p:tagLst xmlns:p="http://schemas.openxmlformats.org/presentationml/2006/main">
  <p:tag name="KSO_WM_DIAGRAM_VIRTUALLY_FRAME" val="{&quot;height&quot;:472.2301574803149,&quot;left&quot;:-9.886614173228347,&quot;top&quot;:73.90653543307086,&quot;width&quot;:979.7730708661418}"/>
</p:tagLst>
</file>

<file path=ppt/tags/tag64.xml><?xml version="1.0" encoding="utf-8"?>
<p:tagLst xmlns:p="http://schemas.openxmlformats.org/presentationml/2006/main">
  <p:tag name="KSO_WM_DIAGRAM_VIRTUALLY_FRAME" val="{&quot;height&quot;:472.2301574803149,&quot;left&quot;:-9.886614173228347,&quot;top&quot;:73.90653543307086,&quot;width&quot;:979.7730708661418}"/>
</p:tagLst>
</file>

<file path=ppt/tags/tag65.xml><?xml version="1.0" encoding="utf-8"?>
<p:tagLst xmlns:p="http://schemas.openxmlformats.org/presentationml/2006/main">
  <p:tag name="KSO_WM_DIAGRAM_VIRTUALLY_FRAME" val="{&quot;height&quot;:472.2301574803149,&quot;left&quot;:-9.886614173228347,&quot;top&quot;:73.90653543307086,&quot;width&quot;:979.7730708661418}"/>
</p:tagLst>
</file>

<file path=ppt/tags/tag66.xml><?xml version="1.0" encoding="utf-8"?>
<p:tagLst xmlns:p="http://schemas.openxmlformats.org/presentationml/2006/main">
  <p:tag name="KSO_WM_DIAGRAM_VIRTUALLY_FRAME" val="{&quot;height&quot;:472.2301574803149,&quot;left&quot;:-9.886614173228347,&quot;top&quot;:73.90653543307086,&quot;width&quot;:979.7730708661418}"/>
</p:tagLst>
</file>

<file path=ppt/tags/tag67.xml><?xml version="1.0" encoding="utf-8"?>
<p:tagLst xmlns:p="http://schemas.openxmlformats.org/presentationml/2006/main">
  <p:tag name="KSO_WM_DIAGRAM_VIRTUALLY_FRAME" val="{&quot;height&quot;:472.2301574803149,&quot;left&quot;:-9.886614173228347,&quot;top&quot;:73.90653543307086,&quot;width&quot;:979.7730708661418}"/>
</p:tagLst>
</file>

<file path=ppt/tags/tag68.xml><?xml version="1.0" encoding="utf-8"?>
<p:tagLst xmlns:p="http://schemas.openxmlformats.org/presentationml/2006/main">
  <p:tag name="KSO_WM_DIAGRAM_VIRTUALLY_FRAME" val="{&quot;height&quot;:472.2301574803149,&quot;left&quot;:-9.886614173228347,&quot;top&quot;:73.90653543307086,&quot;width&quot;:979.7730708661418}"/>
</p:tagLst>
</file>

<file path=ppt/tags/tag69.xml><?xml version="1.0" encoding="utf-8"?>
<p:tagLst xmlns:p="http://schemas.openxmlformats.org/presentationml/2006/main">
  <p:tag name="KSO_WM_DIAGRAM_VIRTUALLY_FRAME" val="{&quot;height&quot;:472.2301574803149,&quot;left&quot;:-9.886614173228347,&quot;top&quot;:73.90653543307086,&quot;width&quot;:979.7730708661418}"/>
</p:tagLst>
</file>

<file path=ppt/tags/tag7.xml><?xml version="1.0" encoding="utf-8"?>
<p:tagLst xmlns:p="http://schemas.openxmlformats.org/presentationml/2006/main">
  <p:tag name="KSO_WM_DIAGRAM_VIRTUALLY_FRAME" val="{&quot;height&quot;:277.65133858267717,&quot;left&quot;:375.7944094488188,&quot;top&quot;:124.82984251968503,&quot;width&quot;:451.5585826771654}"/>
</p:tagLst>
</file>

<file path=ppt/tags/tag70.xml><?xml version="1.0" encoding="utf-8"?>
<p:tagLst xmlns:p="http://schemas.openxmlformats.org/presentationml/2006/main">
  <p:tag name="KSO_WM_DIAGRAM_VIRTUALLY_FRAME" val="{&quot;height&quot;:472.2301574803149,&quot;left&quot;:-9.886614173228347,&quot;top&quot;:73.90653543307086,&quot;width&quot;:979.7730708661418}"/>
</p:tagLst>
</file>

<file path=ppt/tags/tag71.xml><?xml version="1.0" encoding="utf-8"?>
<p:tagLst xmlns:p="http://schemas.openxmlformats.org/presentationml/2006/main">
  <p:tag name="COMMONDATA" val="eyJoZGlkIjoiNDc0ODQ4ZTAwYTEyZWM5OTgyODM1ZDA3MmExNWY0NjMifQ=="/>
  <p:tag name="RESOURCE_RECORD_KEY" val="{&quot;13&quot;:[19951196]}"/>
</p:tagLst>
</file>

<file path=ppt/tags/tag8.xml><?xml version="1.0" encoding="utf-8"?>
<p:tagLst xmlns:p="http://schemas.openxmlformats.org/presentationml/2006/main">
  <p:tag name="KSO_WM_DIAGRAM_VIRTUALLY_FRAME" val="{&quot;height&quot;:277.65133858267717,&quot;left&quot;:375.7944094488188,&quot;top&quot;:124.82984251968503,&quot;width&quot;:451.5585826771654}"/>
</p:tagLst>
</file>

<file path=ppt/tags/tag9.xml><?xml version="1.0" encoding="utf-8"?>
<p:tagLst xmlns:p="http://schemas.openxmlformats.org/presentationml/2006/main">
  <p:tag name="KSO_WM_DIAGRAM_VIRTUALLY_FRAME" val="{&quot;height&quot;:277.65133858267717,&quot;left&quot;:375.7944094488188,&quot;top&quot;:124.82984251968503,&quot;width&quot;:451.5585826771654}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WPS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874CB"/>
    </a:accent1>
    <a:accent2>
      <a:srgbClr val="EE822F"/>
    </a:accent2>
    <a:accent3>
      <a:srgbClr val="F2BA02"/>
    </a:accent3>
    <a:accent4>
      <a:srgbClr val="75BD42"/>
    </a:accent4>
    <a:accent5>
      <a:srgbClr val="30C0B4"/>
    </a:accent5>
    <a:accent6>
      <a:srgbClr val="E54C5E"/>
    </a:accent6>
    <a:hlink>
      <a:srgbClr val="0026E5"/>
    </a:hlink>
    <a:folHlink>
      <a:srgbClr val="7E1FA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6099</Words>
  <Application>WPS 演示</Application>
  <PresentationFormat>宽屏</PresentationFormat>
  <Paragraphs>586</Paragraphs>
  <Slides>22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24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22</vt:i4>
      </vt:variant>
    </vt:vector>
  </HeadingPairs>
  <TitlesOfParts>
    <vt:vector size="49" baseType="lpstr">
      <vt:lpstr>Arial</vt:lpstr>
      <vt:lpstr>宋体</vt:lpstr>
      <vt:lpstr>Wingdings</vt:lpstr>
      <vt:lpstr>思源黑体 CN Medium</vt:lpstr>
      <vt:lpstr>黑体</vt:lpstr>
      <vt:lpstr>思源黑体 CN Heavy</vt:lpstr>
      <vt:lpstr>华文楷体</vt:lpstr>
      <vt:lpstr>华文新魏</vt:lpstr>
      <vt:lpstr>微软雅黑</vt:lpstr>
      <vt:lpstr>思源黑体 CN Normal</vt:lpstr>
      <vt:lpstr>楷体</vt:lpstr>
      <vt:lpstr>Times New Roman</vt:lpstr>
      <vt:lpstr>等线</vt:lpstr>
      <vt:lpstr>Calibri</vt:lpstr>
      <vt:lpstr>Arial Unicode MS</vt:lpstr>
      <vt:lpstr>Impact</vt:lpstr>
      <vt:lpstr>等线 Light</vt:lpstr>
      <vt:lpstr>Century Gothic</vt:lpstr>
      <vt:lpstr>华光小标宋_CNKI</vt:lpstr>
      <vt:lpstr>Source Han Sans SC</vt:lpstr>
      <vt:lpstr>Yu Gothic UI</vt:lpstr>
      <vt:lpstr>华光魏体_CNKI</vt:lpstr>
      <vt:lpstr>MiSans Demibold</vt:lpstr>
      <vt:lpstr>Segoe Print</vt:lpstr>
      <vt:lpstr>WPS</vt:lpstr>
      <vt:lpstr>1_Office 主题​​</vt:lpstr>
      <vt:lpstr>1_OfficePLUS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gaile</dc:creator>
  <cp:lastModifiedBy>谭柘</cp:lastModifiedBy>
  <cp:revision>204</cp:revision>
  <dcterms:created xsi:type="dcterms:W3CDTF">2023-08-09T12:44:00Z</dcterms:created>
  <dcterms:modified xsi:type="dcterms:W3CDTF">2024-10-14T13:36:31Z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2052-12.1.0.18276</vt:lpwstr>
  </property>
</Properties>
</file>

<file path=docProps/thumbnail.jpeg>
</file>